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7" r:id="rId3"/>
    <p:sldMasterId id="2147483668" r:id="rId4"/>
  </p:sldMasterIdLst>
  <p:notesMasterIdLst>
    <p:notesMasterId r:id="rId32"/>
  </p:notesMasterIdLst>
  <p:handoutMasterIdLst>
    <p:handoutMasterId r:id="rId33"/>
  </p:handoutMasterIdLst>
  <p:sldIdLst>
    <p:sldId id="256" r:id="rId5"/>
    <p:sldId id="496" r:id="rId6"/>
    <p:sldId id="497" r:id="rId7"/>
    <p:sldId id="355" r:id="rId8"/>
    <p:sldId id="477" r:id="rId9"/>
    <p:sldId id="493" r:id="rId10"/>
    <p:sldId id="494" r:id="rId11"/>
    <p:sldId id="483" r:id="rId12"/>
    <p:sldId id="498" r:id="rId13"/>
    <p:sldId id="499" r:id="rId14"/>
    <p:sldId id="500" r:id="rId15"/>
    <p:sldId id="501" r:id="rId16"/>
    <p:sldId id="502" r:id="rId17"/>
    <p:sldId id="503" r:id="rId18"/>
    <p:sldId id="504" r:id="rId19"/>
    <p:sldId id="505" r:id="rId20"/>
    <p:sldId id="506" r:id="rId21"/>
    <p:sldId id="507" r:id="rId22"/>
    <p:sldId id="508" r:id="rId23"/>
    <p:sldId id="509" r:id="rId24"/>
    <p:sldId id="510" r:id="rId25"/>
    <p:sldId id="511" r:id="rId26"/>
    <p:sldId id="512" r:id="rId27"/>
    <p:sldId id="485" r:id="rId28"/>
    <p:sldId id="495" r:id="rId29"/>
    <p:sldId id="262" r:id="rId30"/>
    <p:sldId id="276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5CB"/>
    <a:srgbClr val="33CCCC"/>
    <a:srgbClr val="78E4A1"/>
    <a:srgbClr val="B67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24" autoAdjust="0"/>
  </p:normalViewPr>
  <p:slideViewPr>
    <p:cSldViewPr>
      <p:cViewPr>
        <p:scale>
          <a:sx n="80" d="100"/>
          <a:sy n="80" d="100"/>
        </p:scale>
        <p:origin x="-797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971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14356D-1843-49ED-9043-F0E50C6BED92}" type="doc">
      <dgm:prSet loTypeId="urn:microsoft.com/office/officeart/2005/8/layout/defaul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9BE0F7D4-01C5-43F6-B69A-1F27B74BB903}">
      <dgm:prSet phldrT="[Text]"/>
      <dgm:spPr/>
      <dgm:t>
        <a:bodyPr/>
        <a:lstStyle/>
        <a:p>
          <a:r>
            <a:rPr lang="en-US" dirty="0" smtClean="0"/>
            <a:t>Common Agenda</a:t>
          </a:r>
          <a:endParaRPr lang="en-US" dirty="0"/>
        </a:p>
      </dgm:t>
    </dgm:pt>
    <dgm:pt modelId="{37D8939C-68DF-4C54-942F-5D7B905EF04E}" type="parTrans" cxnId="{5A7789A1-1F7D-4005-8DCF-35E2DF35B232}">
      <dgm:prSet/>
      <dgm:spPr/>
      <dgm:t>
        <a:bodyPr/>
        <a:lstStyle/>
        <a:p>
          <a:endParaRPr lang="en-US"/>
        </a:p>
      </dgm:t>
    </dgm:pt>
    <dgm:pt modelId="{0CF96566-B39D-434E-98F9-F0550411F311}" type="sibTrans" cxnId="{5A7789A1-1F7D-4005-8DCF-35E2DF35B232}">
      <dgm:prSet/>
      <dgm:spPr/>
      <dgm:t>
        <a:bodyPr/>
        <a:lstStyle/>
        <a:p>
          <a:endParaRPr lang="en-US"/>
        </a:p>
      </dgm:t>
    </dgm:pt>
    <dgm:pt modelId="{9B04CF5A-E530-439D-8C03-F8E5B271591C}">
      <dgm:prSet phldrT="[Text]"/>
      <dgm:spPr/>
      <dgm:t>
        <a:bodyPr/>
        <a:lstStyle/>
        <a:p>
          <a:r>
            <a:rPr lang="en-US" dirty="0" smtClean="0"/>
            <a:t>Common Progress Measures</a:t>
          </a:r>
          <a:endParaRPr lang="en-US" dirty="0"/>
        </a:p>
      </dgm:t>
    </dgm:pt>
    <dgm:pt modelId="{C576D987-22EF-4835-A93D-0D35AB309861}" type="parTrans" cxnId="{F408E9E8-1589-4EF3-B149-A1104B330A4B}">
      <dgm:prSet/>
      <dgm:spPr/>
      <dgm:t>
        <a:bodyPr/>
        <a:lstStyle/>
        <a:p>
          <a:endParaRPr lang="en-US"/>
        </a:p>
      </dgm:t>
    </dgm:pt>
    <dgm:pt modelId="{0E708173-F1C5-4494-8F8A-BD34B16F08E5}" type="sibTrans" cxnId="{F408E9E8-1589-4EF3-B149-A1104B330A4B}">
      <dgm:prSet/>
      <dgm:spPr/>
      <dgm:t>
        <a:bodyPr/>
        <a:lstStyle/>
        <a:p>
          <a:endParaRPr lang="en-US"/>
        </a:p>
      </dgm:t>
    </dgm:pt>
    <dgm:pt modelId="{8C689C2C-9872-4B7D-AD7A-FCF0894FCAC0}">
      <dgm:prSet phldrT="[Text]"/>
      <dgm:spPr/>
      <dgm:t>
        <a:bodyPr/>
        <a:lstStyle/>
        <a:p>
          <a:r>
            <a:rPr lang="en-US" dirty="0" smtClean="0"/>
            <a:t>Mutually Reinforcing Activities</a:t>
          </a:r>
          <a:endParaRPr lang="en-US" dirty="0"/>
        </a:p>
      </dgm:t>
    </dgm:pt>
    <dgm:pt modelId="{1966F365-D3A8-4ECE-B76F-A02C012B7E17}" type="parTrans" cxnId="{2466ED3B-C461-4B3C-BEBC-34D8D0902B10}">
      <dgm:prSet/>
      <dgm:spPr/>
      <dgm:t>
        <a:bodyPr/>
        <a:lstStyle/>
        <a:p>
          <a:endParaRPr lang="en-US"/>
        </a:p>
      </dgm:t>
    </dgm:pt>
    <dgm:pt modelId="{828CAEBA-3518-4EEB-B328-E7B412D91A36}" type="sibTrans" cxnId="{2466ED3B-C461-4B3C-BEBC-34D8D0902B10}">
      <dgm:prSet/>
      <dgm:spPr/>
      <dgm:t>
        <a:bodyPr/>
        <a:lstStyle/>
        <a:p>
          <a:endParaRPr lang="en-US"/>
        </a:p>
      </dgm:t>
    </dgm:pt>
    <dgm:pt modelId="{53F60FE9-DBE2-46E0-B940-8820305D05FF}">
      <dgm:prSet phldrT="[Text]"/>
      <dgm:spPr/>
      <dgm:t>
        <a:bodyPr/>
        <a:lstStyle/>
        <a:p>
          <a:r>
            <a:rPr lang="en-US" dirty="0" smtClean="0"/>
            <a:t>Communications</a:t>
          </a:r>
          <a:endParaRPr lang="en-US" dirty="0"/>
        </a:p>
      </dgm:t>
    </dgm:pt>
    <dgm:pt modelId="{F4DF9F02-99A1-45BF-BA03-26694545C372}" type="parTrans" cxnId="{19778A07-B03D-42C9-B4C4-8E56736FDAF2}">
      <dgm:prSet/>
      <dgm:spPr/>
      <dgm:t>
        <a:bodyPr/>
        <a:lstStyle/>
        <a:p>
          <a:endParaRPr lang="en-US"/>
        </a:p>
      </dgm:t>
    </dgm:pt>
    <dgm:pt modelId="{92C3D71B-FBA8-4EAE-A96E-AFA78B03F7EB}" type="sibTrans" cxnId="{19778A07-B03D-42C9-B4C4-8E56736FDAF2}">
      <dgm:prSet/>
      <dgm:spPr/>
      <dgm:t>
        <a:bodyPr/>
        <a:lstStyle/>
        <a:p>
          <a:endParaRPr lang="en-US"/>
        </a:p>
      </dgm:t>
    </dgm:pt>
    <dgm:pt modelId="{4F853DF3-89BD-4889-8119-222D2C092453}">
      <dgm:prSet phldrT="[Text]"/>
      <dgm:spPr/>
      <dgm:t>
        <a:bodyPr/>
        <a:lstStyle/>
        <a:p>
          <a:r>
            <a:rPr lang="en-US" dirty="0" smtClean="0"/>
            <a:t>Backbone Organization</a:t>
          </a:r>
          <a:endParaRPr lang="en-US" dirty="0"/>
        </a:p>
      </dgm:t>
    </dgm:pt>
    <dgm:pt modelId="{0B207A56-FB47-43AD-9AFD-859760E8591B}" type="parTrans" cxnId="{E13E4325-4ED8-4555-A3C6-08A23B7F24FB}">
      <dgm:prSet/>
      <dgm:spPr/>
      <dgm:t>
        <a:bodyPr/>
        <a:lstStyle/>
        <a:p>
          <a:endParaRPr lang="en-US"/>
        </a:p>
      </dgm:t>
    </dgm:pt>
    <dgm:pt modelId="{1820745B-DF9D-47F6-8C97-CF19A57488C5}" type="sibTrans" cxnId="{E13E4325-4ED8-4555-A3C6-08A23B7F24FB}">
      <dgm:prSet/>
      <dgm:spPr/>
      <dgm:t>
        <a:bodyPr/>
        <a:lstStyle/>
        <a:p>
          <a:endParaRPr lang="en-US"/>
        </a:p>
      </dgm:t>
    </dgm:pt>
    <dgm:pt modelId="{53869DC4-C094-40B0-A6D7-D6E69B1106F6}" type="pres">
      <dgm:prSet presAssocID="{7114356D-1843-49ED-9043-F0E50C6BED9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FF88EE-948C-4510-A9A9-D044AFB344BA}" type="pres">
      <dgm:prSet presAssocID="{9BE0F7D4-01C5-43F6-B69A-1F27B74BB90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CF479D-3579-4AD9-8D5D-1F8DA4A9E73B}" type="pres">
      <dgm:prSet presAssocID="{0CF96566-B39D-434E-98F9-F0550411F311}" presName="sibTrans" presStyleCnt="0"/>
      <dgm:spPr/>
    </dgm:pt>
    <dgm:pt modelId="{151BE9BE-FDE4-4E61-A854-6BEF6792792A}" type="pres">
      <dgm:prSet presAssocID="{9B04CF5A-E530-439D-8C03-F8E5B271591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D3B95-E6B0-4293-94F9-BC1DC409A8C2}" type="pres">
      <dgm:prSet presAssocID="{0E708173-F1C5-4494-8F8A-BD34B16F08E5}" presName="sibTrans" presStyleCnt="0"/>
      <dgm:spPr/>
    </dgm:pt>
    <dgm:pt modelId="{2A802E1E-E34A-46CB-B5A1-84B09467A279}" type="pres">
      <dgm:prSet presAssocID="{8C689C2C-9872-4B7D-AD7A-FCF0894FCAC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DAE585-9883-4ECD-A839-FC634059FB16}" type="pres">
      <dgm:prSet presAssocID="{828CAEBA-3518-4EEB-B328-E7B412D91A36}" presName="sibTrans" presStyleCnt="0"/>
      <dgm:spPr/>
    </dgm:pt>
    <dgm:pt modelId="{62B1C8BB-CAFE-44C4-A1C9-C0B065D12AE3}" type="pres">
      <dgm:prSet presAssocID="{53F60FE9-DBE2-46E0-B940-8820305D05F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D8C571-B1FE-4EA5-8C0C-F1CD556CF69B}" type="pres">
      <dgm:prSet presAssocID="{92C3D71B-FBA8-4EAE-A96E-AFA78B03F7EB}" presName="sibTrans" presStyleCnt="0"/>
      <dgm:spPr/>
    </dgm:pt>
    <dgm:pt modelId="{89354FC4-85C9-43F0-9618-867C7BAAA07C}" type="pres">
      <dgm:prSet presAssocID="{4F853DF3-89BD-4889-8119-222D2C09245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7543DE-86B9-4D21-A640-65A4DECD4574}" type="presOf" srcId="{8C689C2C-9872-4B7D-AD7A-FCF0894FCAC0}" destId="{2A802E1E-E34A-46CB-B5A1-84B09467A279}" srcOrd="0" destOrd="0" presId="urn:microsoft.com/office/officeart/2005/8/layout/default"/>
    <dgm:cxn modelId="{2466ED3B-C461-4B3C-BEBC-34D8D0902B10}" srcId="{7114356D-1843-49ED-9043-F0E50C6BED92}" destId="{8C689C2C-9872-4B7D-AD7A-FCF0894FCAC0}" srcOrd="2" destOrd="0" parTransId="{1966F365-D3A8-4ECE-B76F-A02C012B7E17}" sibTransId="{828CAEBA-3518-4EEB-B328-E7B412D91A36}"/>
    <dgm:cxn modelId="{19778A07-B03D-42C9-B4C4-8E56736FDAF2}" srcId="{7114356D-1843-49ED-9043-F0E50C6BED92}" destId="{53F60FE9-DBE2-46E0-B940-8820305D05FF}" srcOrd="3" destOrd="0" parTransId="{F4DF9F02-99A1-45BF-BA03-26694545C372}" sibTransId="{92C3D71B-FBA8-4EAE-A96E-AFA78B03F7EB}"/>
    <dgm:cxn modelId="{AF8B2E0C-9B55-40B4-B59F-33D7AABDE7CC}" type="presOf" srcId="{53F60FE9-DBE2-46E0-B940-8820305D05FF}" destId="{62B1C8BB-CAFE-44C4-A1C9-C0B065D12AE3}" srcOrd="0" destOrd="0" presId="urn:microsoft.com/office/officeart/2005/8/layout/default"/>
    <dgm:cxn modelId="{72B843A1-BF7C-4E63-83A5-5B1DEA58ABAE}" type="presOf" srcId="{7114356D-1843-49ED-9043-F0E50C6BED92}" destId="{53869DC4-C094-40B0-A6D7-D6E69B1106F6}" srcOrd="0" destOrd="0" presId="urn:microsoft.com/office/officeart/2005/8/layout/default"/>
    <dgm:cxn modelId="{E13E4325-4ED8-4555-A3C6-08A23B7F24FB}" srcId="{7114356D-1843-49ED-9043-F0E50C6BED92}" destId="{4F853DF3-89BD-4889-8119-222D2C092453}" srcOrd="4" destOrd="0" parTransId="{0B207A56-FB47-43AD-9AFD-859760E8591B}" sibTransId="{1820745B-DF9D-47F6-8C97-CF19A57488C5}"/>
    <dgm:cxn modelId="{5A7789A1-1F7D-4005-8DCF-35E2DF35B232}" srcId="{7114356D-1843-49ED-9043-F0E50C6BED92}" destId="{9BE0F7D4-01C5-43F6-B69A-1F27B74BB903}" srcOrd="0" destOrd="0" parTransId="{37D8939C-68DF-4C54-942F-5D7B905EF04E}" sibTransId="{0CF96566-B39D-434E-98F9-F0550411F311}"/>
    <dgm:cxn modelId="{1123D2E9-08EA-47D6-ABCD-4E6FAA87997A}" type="presOf" srcId="{4F853DF3-89BD-4889-8119-222D2C092453}" destId="{89354FC4-85C9-43F0-9618-867C7BAAA07C}" srcOrd="0" destOrd="0" presId="urn:microsoft.com/office/officeart/2005/8/layout/default"/>
    <dgm:cxn modelId="{E4F329C4-E691-42D1-B565-D6C62ED5F4CC}" type="presOf" srcId="{9B04CF5A-E530-439D-8C03-F8E5B271591C}" destId="{151BE9BE-FDE4-4E61-A854-6BEF6792792A}" srcOrd="0" destOrd="0" presId="urn:microsoft.com/office/officeart/2005/8/layout/default"/>
    <dgm:cxn modelId="{F408E9E8-1589-4EF3-B149-A1104B330A4B}" srcId="{7114356D-1843-49ED-9043-F0E50C6BED92}" destId="{9B04CF5A-E530-439D-8C03-F8E5B271591C}" srcOrd="1" destOrd="0" parTransId="{C576D987-22EF-4835-A93D-0D35AB309861}" sibTransId="{0E708173-F1C5-4494-8F8A-BD34B16F08E5}"/>
    <dgm:cxn modelId="{5C322E98-971D-4142-8468-BA820ED9C3F2}" type="presOf" srcId="{9BE0F7D4-01C5-43F6-B69A-1F27B74BB903}" destId="{7DFF88EE-948C-4510-A9A9-D044AFB344BA}" srcOrd="0" destOrd="0" presId="urn:microsoft.com/office/officeart/2005/8/layout/default"/>
    <dgm:cxn modelId="{382CD81D-D8F5-4FBB-9E01-4607C19D82C5}" type="presParOf" srcId="{53869DC4-C094-40B0-A6D7-D6E69B1106F6}" destId="{7DFF88EE-948C-4510-A9A9-D044AFB344BA}" srcOrd="0" destOrd="0" presId="urn:microsoft.com/office/officeart/2005/8/layout/default"/>
    <dgm:cxn modelId="{C5CC5A92-29B1-4896-8563-8484C6C362D1}" type="presParOf" srcId="{53869DC4-C094-40B0-A6D7-D6E69B1106F6}" destId="{35CF479D-3579-4AD9-8D5D-1F8DA4A9E73B}" srcOrd="1" destOrd="0" presId="urn:microsoft.com/office/officeart/2005/8/layout/default"/>
    <dgm:cxn modelId="{60D00338-27B9-48CF-8571-3E893128AEC8}" type="presParOf" srcId="{53869DC4-C094-40B0-A6D7-D6E69B1106F6}" destId="{151BE9BE-FDE4-4E61-A854-6BEF6792792A}" srcOrd="2" destOrd="0" presId="urn:microsoft.com/office/officeart/2005/8/layout/default"/>
    <dgm:cxn modelId="{174631C4-0CAA-477E-8105-780EBF1779F7}" type="presParOf" srcId="{53869DC4-C094-40B0-A6D7-D6E69B1106F6}" destId="{C08D3B95-E6B0-4293-94F9-BC1DC409A8C2}" srcOrd="3" destOrd="0" presId="urn:microsoft.com/office/officeart/2005/8/layout/default"/>
    <dgm:cxn modelId="{D81FC367-FA9D-4ACB-98A0-06FEC3D1D925}" type="presParOf" srcId="{53869DC4-C094-40B0-A6D7-D6E69B1106F6}" destId="{2A802E1E-E34A-46CB-B5A1-84B09467A279}" srcOrd="4" destOrd="0" presId="urn:microsoft.com/office/officeart/2005/8/layout/default"/>
    <dgm:cxn modelId="{D67DD0B5-21A0-4AFE-BFC9-21AA777F6807}" type="presParOf" srcId="{53869DC4-C094-40B0-A6D7-D6E69B1106F6}" destId="{D9DAE585-9883-4ECD-A839-FC634059FB16}" srcOrd="5" destOrd="0" presId="urn:microsoft.com/office/officeart/2005/8/layout/default"/>
    <dgm:cxn modelId="{3B1E1EF6-D6A7-4688-980D-C7D5C82AC1C9}" type="presParOf" srcId="{53869DC4-C094-40B0-A6D7-D6E69B1106F6}" destId="{62B1C8BB-CAFE-44C4-A1C9-C0B065D12AE3}" srcOrd="6" destOrd="0" presId="urn:microsoft.com/office/officeart/2005/8/layout/default"/>
    <dgm:cxn modelId="{2E02605D-B963-43C6-AA6A-92796D1DC774}" type="presParOf" srcId="{53869DC4-C094-40B0-A6D7-D6E69B1106F6}" destId="{5FD8C571-B1FE-4EA5-8C0C-F1CD556CF69B}" srcOrd="7" destOrd="0" presId="urn:microsoft.com/office/officeart/2005/8/layout/default"/>
    <dgm:cxn modelId="{44B3163A-A313-4D3C-A712-791E00FDD325}" type="presParOf" srcId="{53869DC4-C094-40B0-A6D7-D6E69B1106F6}" destId="{89354FC4-85C9-43F0-9618-867C7BAAA07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F88EE-948C-4510-A9A9-D044AFB344BA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Common Agenda</a:t>
          </a:r>
          <a:endParaRPr lang="en-US" sz="2700" kern="1200" dirty="0"/>
        </a:p>
      </dsp:txBody>
      <dsp:txXfrm>
        <a:off x="0" y="591343"/>
        <a:ext cx="2571749" cy="1543050"/>
      </dsp:txXfrm>
    </dsp:sp>
    <dsp:sp modelId="{151BE9BE-FDE4-4E61-A854-6BEF6792792A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2">
            <a:shade val="50000"/>
            <a:hueOff val="0"/>
            <a:satOff val="-5798"/>
            <a:lumOff val="194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Common Progress Measures</a:t>
          </a:r>
          <a:endParaRPr lang="en-US" sz="2700" kern="1200" dirty="0"/>
        </a:p>
      </dsp:txBody>
      <dsp:txXfrm>
        <a:off x="2828925" y="591343"/>
        <a:ext cx="2571749" cy="1543050"/>
      </dsp:txXfrm>
    </dsp:sp>
    <dsp:sp modelId="{2A802E1E-E34A-46CB-B5A1-84B09467A279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2">
            <a:shade val="50000"/>
            <a:hueOff val="0"/>
            <a:satOff val="-11595"/>
            <a:lumOff val="38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Mutually Reinforcing Activities</a:t>
          </a:r>
          <a:endParaRPr lang="en-US" sz="2700" kern="1200" dirty="0"/>
        </a:p>
      </dsp:txBody>
      <dsp:txXfrm>
        <a:off x="5657849" y="591343"/>
        <a:ext cx="2571749" cy="1543050"/>
      </dsp:txXfrm>
    </dsp:sp>
    <dsp:sp modelId="{62B1C8BB-CAFE-44C4-A1C9-C0B065D12AE3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solidFill>
          <a:schemeClr val="accent2">
            <a:shade val="50000"/>
            <a:hueOff val="0"/>
            <a:satOff val="-11595"/>
            <a:lumOff val="38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Communications</a:t>
          </a:r>
          <a:endParaRPr lang="en-US" sz="2700" kern="1200" dirty="0"/>
        </a:p>
      </dsp:txBody>
      <dsp:txXfrm>
        <a:off x="1414462" y="2391569"/>
        <a:ext cx="2571749" cy="1543050"/>
      </dsp:txXfrm>
    </dsp:sp>
    <dsp:sp modelId="{89354FC4-85C9-43F0-9618-867C7BAAA07C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solidFill>
          <a:schemeClr val="accent2">
            <a:shade val="50000"/>
            <a:hueOff val="0"/>
            <a:satOff val="-5798"/>
            <a:lumOff val="194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Backbone Organization</a:t>
          </a:r>
          <a:endParaRPr lang="en-US" sz="2700" kern="1200" dirty="0"/>
        </a:p>
      </dsp:txBody>
      <dsp:txXfrm>
        <a:off x="4243387" y="2391569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763E8-DEA4-419E-BA80-951F842BB575}" type="datetimeFigureOut">
              <a:rPr lang="en-US" smtClean="0"/>
              <a:t>3/13/2017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9E465-A2F7-41B3-8952-F4899DBF9A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598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13C1144-1813-4DF4-BBE2-5C1043A7998C}" type="datetimeFigureOut">
              <a:rPr lang="en-US" smtClean="0"/>
              <a:t>3/13/2017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5E33CCA-36A1-4A94-B788-AF068CDC07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510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33CCA-36A1-4A94-B788-AF068CDC076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851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932AD-BCF5-5A41-BCCA-26630E69EC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75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</p:spPr>
        <p:txBody>
          <a:bodyPr lIns="93177" tIns="46589" rIns="93177" bIns="46589" anchor="b"/>
          <a:lstStyle/>
          <a:p>
            <a:pPr algn="r">
              <a:defRPr/>
            </a:pPr>
            <a:fld id="{6FB91DEA-6252-4AB5-BDCA-1475DC91A2A6}" type="slidenum">
              <a:rPr lang="en-US" sz="1200"/>
              <a:pPr algn="r">
                <a:defRPr/>
              </a:pPr>
              <a:t>20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91472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</p:spPr>
        <p:txBody>
          <a:bodyPr lIns="93177" tIns="46589" rIns="93177" bIns="46589" anchor="b"/>
          <a:lstStyle/>
          <a:p>
            <a:pPr algn="r">
              <a:defRPr/>
            </a:pPr>
            <a:fld id="{6FB91DEA-6252-4AB5-BDCA-1475DC91A2A6}" type="slidenum">
              <a:rPr lang="en-US" sz="1200"/>
              <a:pPr algn="r">
                <a:defRPr/>
              </a:pPr>
              <a:t>21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47467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</p:spPr>
        <p:txBody>
          <a:bodyPr lIns="93177" tIns="46589" rIns="93177" bIns="46589" anchor="b"/>
          <a:lstStyle/>
          <a:p>
            <a:pPr algn="r">
              <a:defRPr/>
            </a:pPr>
            <a:fld id="{6FB91DEA-6252-4AB5-BDCA-1475DC91A2A6}" type="slidenum">
              <a:rPr lang="en-US" sz="1200"/>
              <a:pPr algn="r">
                <a:defRPr/>
              </a:pPr>
              <a:t>22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64161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</p:spPr>
        <p:txBody>
          <a:bodyPr lIns="93177" tIns="46589" rIns="93177" bIns="46589" anchor="b"/>
          <a:lstStyle/>
          <a:p>
            <a:pPr algn="r">
              <a:defRPr/>
            </a:pPr>
            <a:fld id="{6FB91DEA-6252-4AB5-BDCA-1475DC91A2A6}" type="slidenum">
              <a:rPr lang="en-US" sz="1200"/>
              <a:pPr algn="r">
                <a:defRPr/>
              </a:pPr>
              <a:t>23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83931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ea typeface="ＭＳ Ｐゴシック" pitchFamily="-110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7A204F-D13D-47F3-83BD-DCB6BE002C8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70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 pitchFamily="-110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42498-CC53-4B76-8956-9BCD1AFAAF5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12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 pitchFamily="-110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42498-CC53-4B76-8956-9BCD1AFAAF5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38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 pitchFamily="-110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42498-CC53-4B76-8956-9BCD1AFAAF5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79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 pitchFamily="-110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42498-CC53-4B76-8956-9BCD1AFAAF5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09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 pitchFamily="-65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D632E2-FE3E-47C7-92E7-E763F019CD12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49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smtClean="0">
              <a:ea typeface="ＭＳ Ｐゴシック" pitchFamily="-65" charset="-128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BD2131-316C-4E70-88E2-F07C800E10AC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193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 pitchFamily="-65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D632E2-FE3E-47C7-92E7-E763F019CD12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44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17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02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17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02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99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87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9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B255DC-F6E4-43B8-9120-C91B14FD5A8C}" type="datetime1">
              <a:rPr lang="en-US" smtClean="0"/>
              <a:t>3/13/2017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8FD7B8-E8B1-FD4F-94B2-836CA52AFD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10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546841"/>
            <a:ext cx="8229600" cy="4045388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chemeClr val="tx1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9144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53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C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365313"/>
            <a:ext cx="8229600" cy="4701034"/>
          </a:xfrm>
          <a:prstGeom prst="rect">
            <a:avLst/>
          </a:prstGeom>
        </p:spPr>
        <p:txBody>
          <a:bodyPr lIns="0" tIns="0" rIns="0" bIns="0"/>
          <a:lstStyle>
            <a:lvl1pPr marL="365760" indent="-365760">
              <a:buClr>
                <a:srgbClr val="B60225"/>
              </a:buClr>
              <a:buFont typeface="Arial"/>
              <a:buChar char="•"/>
              <a:defRPr sz="3200" baseline="0">
                <a:solidFill>
                  <a:schemeClr val="tx1"/>
                </a:solidFill>
              </a:defRPr>
            </a:lvl1pPr>
            <a:lvl2pPr marL="731520" indent="-365760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2pPr>
            <a:lvl3pPr marL="731520" indent="-365760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3pPr>
            <a:lvl4pPr marL="731520" indent="-365760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4pPr>
            <a:lvl5pPr marL="731520" indent="-365760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9144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19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55DC-F6E4-43B8-9120-C91B14FD5A8C}" type="datetime1">
              <a:rPr lang="en-US" smtClean="0"/>
              <a:t>3/13/2017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D7B8-E8B1-FD4F-94B2-836CA52AFD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16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791200"/>
            <a:ext cx="3429000" cy="831532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7094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4" r:id="rId6"/>
    <p:sldLayoutId id="2147483665" r:id="rId7"/>
    <p:sldLayoutId id="2147483666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437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HA Stack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71" y="5696624"/>
            <a:ext cx="1239158" cy="70729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0746F-19A0-4D4C-B925-7057EB575929}" type="datetime1">
              <a:rPr lang="en-US" smtClean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FD7B8-E8B1-FD4F-94B2-836CA52AFD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02248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721" y="272867"/>
            <a:ext cx="1938031" cy="75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B60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2963387" y="283983"/>
            <a:ext cx="5723413" cy="730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325650"/>
            <a:ext cx="8229600" cy="470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380788"/>
            <a:ext cx="2895600" cy="477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41018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r" defTabSz="457200" rtl="0" eaLnBrk="1" fontAlgn="base" hangingPunct="1">
        <a:spcBef>
          <a:spcPct val="0"/>
        </a:spcBef>
        <a:spcAft>
          <a:spcPct val="0"/>
        </a:spcAft>
        <a:defRPr sz="1600" kern="1200" cap="all" baseline="0">
          <a:solidFill>
            <a:srgbClr val="000000"/>
          </a:solidFill>
          <a:latin typeface="Helvetica"/>
          <a:ea typeface="ＭＳ Ｐゴシック" pitchFamily="-112" charset="-128"/>
          <a:cs typeface="Helvetica"/>
        </a:defRPr>
      </a:lvl1pPr>
      <a:lvl2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2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4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6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8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65760" indent="-365760" algn="l" defTabSz="457200" rtl="0" eaLnBrk="1" fontAlgn="base" hangingPunct="1">
        <a:spcBef>
          <a:spcPct val="20000"/>
        </a:spcBef>
        <a:spcAft>
          <a:spcPct val="0"/>
        </a:spcAft>
        <a:buClr>
          <a:srgbClr val="B60225"/>
        </a:buClr>
        <a:buFont typeface="Arial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31520" indent="-365760" algn="l" defTabSz="576263" rtl="0" eaLnBrk="1" fontAlgn="base" hangingPunct="1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731520" indent="-365760" algn="l" defTabSz="457200" rtl="0" eaLnBrk="1" fontAlgn="base" hangingPunct="1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731520" indent="-365760" algn="l" defTabSz="457200" rtl="0" eaLnBrk="1" fontAlgn="base" hangingPunct="1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731520" indent="-365760" algn="l" defTabSz="457200" rtl="0" eaLnBrk="1" fontAlgn="base" hangingPunct="1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E528A-4E83-4127-9542-C1EA68CD7AFC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09870-9C6B-4490-B3BF-D33E4275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9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26.PNG"/><Relationship Id="rId4" Type="http://schemas.openxmlformats.org/officeDocument/2006/relationships/image" Target="../media/image2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Long Island Population Health Improvement Project</a:t>
            </a:r>
            <a:br>
              <a:rPr lang="en-US" dirty="0" smtClean="0"/>
            </a:br>
            <a:r>
              <a:rPr lang="en-US" dirty="0" smtClean="0"/>
              <a:t>(LIPHIP)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2000"/>
          </a:xfrm>
        </p:spPr>
        <p:txBody>
          <a:bodyPr/>
          <a:lstStyle/>
          <a:p>
            <a:r>
              <a:rPr lang="en-US" dirty="0" smtClean="0"/>
              <a:t>March 15, 2017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981200" y="5105400"/>
            <a:ext cx="4953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meeting is now being recorded.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18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4091" y="132547"/>
            <a:ext cx="88358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Breastfeeding </a:t>
            </a:r>
            <a:r>
              <a:rPr lang="en-US" sz="2800" b="1" dirty="0">
                <a:solidFill>
                  <a:schemeClr val="tx2"/>
                </a:solidFill>
              </a:rPr>
              <a:t>Resiliency, Engagement, and </a:t>
            </a:r>
            <a:r>
              <a:rPr lang="en-US" sz="2800" b="1" dirty="0" smtClean="0">
                <a:solidFill>
                  <a:schemeClr val="tx2"/>
                </a:solidFill>
              </a:rPr>
              <a:t>Empowerment</a:t>
            </a:r>
          </a:p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(</a:t>
            </a:r>
            <a:r>
              <a:rPr lang="en-US" sz="2800" b="1" dirty="0" smtClean="0">
                <a:solidFill>
                  <a:schemeClr val="tx2"/>
                </a:solidFill>
              </a:rPr>
              <a:t>BFREE) Coalition 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7823" y="1881363"/>
            <a:ext cx="444171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Our Mission 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o </a:t>
            </a:r>
            <a:r>
              <a:rPr lang="en-US" sz="2400" dirty="0"/>
              <a:t>establish a breastfeeding-friendly care continuum </a:t>
            </a:r>
            <a:r>
              <a:rPr lang="en-US" sz="2400" dirty="0" smtClean="0"/>
              <a:t>through pregnancy</a:t>
            </a:r>
            <a:r>
              <a:rPr lang="en-US" sz="2400" dirty="0"/>
              <a:t>, </a:t>
            </a:r>
            <a:r>
              <a:rPr lang="en-US" sz="2400" dirty="0" smtClean="0"/>
              <a:t>the </a:t>
            </a:r>
            <a:r>
              <a:rPr lang="en-US" sz="2400" dirty="0"/>
              <a:t>postpartum period, and </a:t>
            </a:r>
            <a:r>
              <a:rPr lang="en-US" sz="2400" dirty="0" smtClean="0"/>
              <a:t>infancy </a:t>
            </a:r>
            <a:r>
              <a:rPr lang="en-US" sz="2400" dirty="0"/>
              <a:t>to reduce racial, </a:t>
            </a:r>
            <a:r>
              <a:rPr lang="en-US" sz="2400" dirty="0" smtClean="0"/>
              <a:t>ethnic </a:t>
            </a:r>
            <a:r>
              <a:rPr lang="en-US" sz="2400" dirty="0"/>
              <a:t>and community disparities </a:t>
            </a:r>
            <a:r>
              <a:rPr lang="en-US" sz="2400" dirty="0" smtClean="0"/>
              <a:t>in breastfeeding </a:t>
            </a:r>
            <a:r>
              <a:rPr lang="en-US" sz="2400" dirty="0"/>
              <a:t>p</a:t>
            </a:r>
            <a:r>
              <a:rPr lang="en-US" sz="2400" dirty="0" smtClean="0"/>
              <a:t>revalence.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7" name="Picture 4" descr="http://www.360healthnow.com/wp-content/uploads/2016/05/Pregnant-Woman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1"/>
          <a:stretch/>
        </p:blipFill>
        <p:spPr bwMode="auto">
          <a:xfrm>
            <a:off x="5105400" y="1600200"/>
            <a:ext cx="3507942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609600" y="1110257"/>
            <a:ext cx="7932737" cy="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8213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71628" y="132547"/>
            <a:ext cx="46007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 BFREE Coalition </a:t>
            </a:r>
            <a:endParaRPr lang="en-US" sz="4400" b="1" dirty="0">
              <a:solidFill>
                <a:schemeClr val="tx2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5311" y="1843950"/>
            <a:ext cx="36463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Our </a:t>
            </a:r>
            <a:r>
              <a:rPr lang="en-US" sz="3200" b="1" dirty="0" smtClean="0"/>
              <a:t>Vision </a:t>
            </a:r>
          </a:p>
          <a:p>
            <a:r>
              <a:rPr lang="en-US" sz="2400" dirty="0" smtClean="0"/>
              <a:t>A </a:t>
            </a:r>
            <a:r>
              <a:rPr lang="en-US" sz="2400" dirty="0"/>
              <a:t>majority of mothers in </a:t>
            </a:r>
            <a:r>
              <a:rPr lang="en-US" sz="2400" dirty="0" smtClean="0"/>
              <a:t>NYSDOH-selected</a:t>
            </a:r>
            <a:r>
              <a:rPr lang="en-US" sz="2400" dirty="0"/>
              <a:t> </a:t>
            </a:r>
            <a:r>
              <a:rPr lang="en-US" sz="2400" dirty="0" smtClean="0"/>
              <a:t>Long </a:t>
            </a:r>
            <a:r>
              <a:rPr lang="en-US" sz="2400" dirty="0"/>
              <a:t>Island </a:t>
            </a:r>
            <a:r>
              <a:rPr lang="en-US" sz="2400" dirty="0" smtClean="0"/>
              <a:t>communities continues </a:t>
            </a:r>
            <a:r>
              <a:rPr lang="en-US" sz="2400" dirty="0"/>
              <a:t>breastfeeding for </a:t>
            </a:r>
            <a:r>
              <a:rPr lang="en-US" sz="2400" dirty="0" smtClean="0"/>
              <a:t>a minimum </a:t>
            </a:r>
            <a:r>
              <a:rPr lang="en-US" sz="2400" dirty="0"/>
              <a:t>of 6 months, with </a:t>
            </a:r>
            <a:r>
              <a:rPr lang="en-US" sz="2400" dirty="0" smtClean="0"/>
              <a:t>a notable percentage doing so exclusively.</a:t>
            </a:r>
            <a:endParaRPr lang="en-US" sz="2400" dirty="0"/>
          </a:p>
        </p:txBody>
      </p:sp>
      <p:sp>
        <p:nvSpPr>
          <p:cNvPr id="10" name="AutoShape 2" descr="data:image/png;base64,%20iVBORw0KGgoAAAANSUhEUgAAAPkAAACkCAYAAAEiWLgvAAAAAXNSR0IArs4c6QAAAARnQU1BAACxjwv8YQUAAAAJcEhZcwAADsMAAA7DAcdvqGQAAP+lSURBVHherP0HvKXXWR6OPrv3cvbpdWbOOVM1Xb1Zkm25YTuAwQYTQihpJCH/lJuEFhQgkBtSCCUQIBgXMM0Fg2XLsi3ZKpY0kqb3dub0vntv93ne73yjI2G4ub/fXaOlvc/e3/6+td76vO9qnqvf/GwXLN5OFB1PG5V6FgvLXYS9Z3C49zhKES/ymxtYb0exY6QX8PiwFhhD9Sv/AyN33K2foub1Yeed70AjFEW304XH40EXNSAQRbsCdLv8q1FEKtXLz9uoNmsItdvwBiLwXP3GF6wBPm8QtzbyOPzguxEp5tDuT6D+jc9iLbMTvt5R9Pb2oJArolwpY0c6gptf/UMEB3YgHA7zoXV4vX50wgk0Ij2Ix+P4xlf+GBs3z8HjT2N1ZQXTu/fiIz/+k7hx8QR+/Zd/BnvuuBdv//4fhefU03/azTd9OHj3Y6h1Pejzt1Ccu45WOI3rp7+Jg+/5KPw+DzY3N1EuFDA21o/Fpz7NnnjRDgfQDfgQjsXhD0YRCscQZC/Xv/k8OoVV5Oo5nJiZxQuvn0LA40Wxuo4eNnh4ci+mJ0cRjA3CO3j0Xdh33+NANIKBiB+bfHghO4v8lRcxsPsY/H4/VldX2UMvegb68fof/hraJJ/IHI0mkUxmEArGESE5ve0urj7zBdRrWYT7e1Bd3kSBjW61WrjvvmnM3yyi1gbOX53DzNXrGOU1no1cuaubBwIBe0igU0L23LeQZUPyjSZ2v+vHUO9UEfCH8Jmf/bt4/JHHeF0QwWAQTd7Y6wugSh4nB4atUfV6GWvXruPMudcQS/djaX0Vs3M3MD8/i44vjMePj+Hzz55BsZPGkTsm9Eyv9dItq9fPowkPGqUylhfWcPYvfg8h8vX0H/8X3L17J78Lo95soFKldFH48tUy+sYpJ2Sfj9IUITXG9u7F8QffiSJ5n+kZgtcTRCzWh7H+NF69skp58+P73ncP/uHf/34ystOGn42ApwN/uwEf79IqrGO9UMLuhz+Afd/5w2hefR6x3Az8vTvY4g4CYUpv14vKjfOI9Y+i3Wjw9x4238umUwPY096+Yew5dBgz1y9aByfHRxEmy4KhIKkJPPQdH0bqwONkW7uDSqWCRrONpRsX4O8AzVoN/r4R+EIUDV8T66eex6Ur1xCJUOJJ7k6nY9UXjaNYaaBVqqLVbBmv6/U6crkcGxNEIp7B4f0HcNfhoygWi2iwoeFQGHt2DKNQqWN9ZQHebrdjje/wy5i/zZt04K0VeCM/fHUPzv3uf8BXv/AnOPrwu+D1e+AP+eBjF/zBAAI9aXTzy7j6sa/AW2miVSxheWkZETbShwaGxncg3dOD62x8NN2DXdP7MTK6C8ceeIxsjSKVIXs2c5vWMo8/iEi7BE+9ikY5j9D4CP7gJz+Esyeew/5jx+CLRNClEfL6gmizxS0aFF+tiN4HPoix7z6EldU5CkAKw5SHSq1EKpIqjTriZFelVMTK8gouXjgPfwD8u8paJ6v88K5fu4zSxhraFKZivkid7yLWN4ov/sK/wDu/8yMYn5xCMjPIz4M0guQxq489bFSLeOnMGVx74UXMl7yYnb2FxvwZqt4iNlfzpGgTjUoVHqrs+PAIpibGcHDfFG5RQw5TNmi9KE8U3O+aHHxi5uIF3LpxFkOjOxBji0lj7Dp0F9YrXeRuXqQseNl7Ppw1PzeDucsXUN1YxnzOg6m3PYZU7wD69+zHpz/1KRw/fhQ9IxM06WWUcmwIez+zvIRSvYgHH3s37nvkXaDFQj6fQ5Id9eSXct2mp4vN4hKGhobQnb9m1IhM7EGxG0Lu+jl84Rd/HO//vh9BYnSaGtNCObuJWikPtgcL8/PIHHucRimGHFV3qC+G5sY6rWMK3ZAfEfqXUqlEu0GFIwulKS36mxs35zFxz7tJhTiZ4u9S2mNkRQl13TWaRtUbo7oEEB8cx7/+5DPIlRsYGUrh+a98kQQKkN0ZCmwVsXYOr3/qv5C3XoztYwPHdiE+NoH8jWuIewNoUrYSyT6E4/0IhRJG9qA3ikyCDaWseH0+n+lpZqgfvcODSI8dRnjqiFk6GSnQxFY6tHyREDbXc7jzscfhCcUQpgn2xXrhpapNjw/i3AtPmaeMtn2o+uMI3fMAECcV1jfQZUOltn52SBa3E/ShN5lmB2m+JdVBulEfW9qiLfdGAhScLmWED+/62Oow/NT3NB1NJxBENJakG/Xxhm2EPAGyJIKaP4qTLz5D1YzDS0OT5M2TsTRaZEN96jDafVOIBcO48uzXUF64Ds/6Gv78y99Esrcfnmqt3ZUB8Xr5cPa42XQMU5TCqFYHqPv8A6UXPgtPIGz2vtVqolam8drYQGVtAYVGFc+dPoN/+uufIUnNu5PTamQH7S61p1uDp0n1btDqksUdX4mYgB2jLeEzZUIdEKEGyCglkwnq9SKFTKrCRtXq2FyeRZNuuU0V7LIBEV7Yps3o0g1XS+vonbzDtMRHvoNmutGkGrL6fHw4G9Uh+SXsXXPhacQoA1F6YM+tmfluD8GGHiRZoHqiScOknnzik5/Aww8+SJND//Ds59B7eC9CfHijWEW94cXG7A2qVxlnVjbw0X/zi+gdGuF9/NaZbrdllGiTVUJJcuHtDn9LU90mi+NxRyA9pVKlK5L7+PC1tTX0pNPke4jka5nAtFsNBD3EBGs38Orv/hoOHj+ANtFWp1rHwuISPMMTePCH/jk2VubQPzjI3tJaipJkgRoiIW+SEh4KqMy+2Cd/omfq/h46ia71nB/qB+KbihqgG0k+9J3eqzG6Jre2giAFskUXnCT1opE4nWqHJG+wt45TClAYdS+HGl2jro+mlxbN/pb5l095A5R25edraOXW8PKpM3jkgXHyaCfKFJw2PWVo/DAWLzyHzOgU9tCsXj/5vDVUqDNz4CHDjVU+LMSe8gWNTgMhHzFivUmVbtE1hRGiB6lSTprVEqLNsgNI1cpaN4DM1BR88Z249Vd/jMMfeBsWLl9HVLouc0k9zlPi02N7cPa/fRRDd7+frpkmm5oTkFui3ncoUJHMGNbXlnHmuc/SA95AT08vYgEPFooe/LOffAK/8R//GXaOjuCRj/wLeE4/+4XuxIE70Qz0UjjY89eeRTtQhDc4hPRhGhGWVrNueDART+Lj/+Nn8PhUP8LkuSfoR0hAlGT107pF6VojhGk3vvQUUlG+ekr43Je+gs2NHG1LDYlUEHvokI7Tb3zpyc/DO3z4UXiivSSNB7UbF1GPk58Ujs1rrxv/JCCqPfTlw74CfvDhuyiYQjJhJBMZggo9NIUQVS67toHZM99CKEnL2ZOgU7tpwuwlC3ZN9KNRIzZIJfDKa2fRJCjxSnj8FIYA6+Dhe5BIJODnzaQSi1fOwxOmGY0mkKAjufDUnxAD+tA3MIEeGsbG2ipqSwvoEjGRPPT1IYTTvbhMV3xubQ4ruQrlpYHxnUN4+mtngHqB8cHX8eJLL2O2Ghb6cayUip/a7afEdgka5mbmUZ05jUBhBXE+8vRv/wRtP20D5aNQLKBBCWfLEaOe+4n3vNRr4fxYshdHH3mUku/H8OAY9u09iMsX5vFd3/Ue7N17Bwps52A6iu989C54G2y1T2rGhy9fPkV83kWJrjQ2eRAjD38ILQLAk3/0S3xgU2ESOqRIJCIPuYy5MydpQindFDoZWVUPyR+I9+Dw8QcILOu0H0n096Rw7uwZvHr6HMZGM9i3Zxrv+NGfgzcWi5neESNhIE6kSdxXKFFA6Mn8vOkLH/9lVOnphqb3mr5LMyQLPjqQwZFxNAWhsoXbn9+amUFHulzvYmJkFLt4jQyOwrTh4WG7ZuqOo1i9dYX4ktis3SapyQ8FDS3WNmM5n6eFz/ynf45wfpaS7EWQvQmQ76p+uuI25SJCrDBy7G2IVLuoUtgaBBYvfvXrgs1E8XUMTu5h4LqGRG8GvQOjjBubjAHvQC5PKxehqa00KmS8B6szN0m1ED/IYfCuD+Pi5z6F2iyjE0plkK5TakUu8xq+0uH42chvXV+l86jj6vxrJGGKGCWN7/nhH8X5l1+gWBI30k3XBDaXVhkvjjDwiGJqahI7d07RjJKLP/b9H33CT5seZ7DoIdwS7C7fOIEd+3YxemGkkkwh3U+hohkN8G9zGPUKcsUNvHjyFoYHRvDkl76M3Sk/qmTZJ//gk3jP299hjqRUzFOoyvCR5DMzN3DnkTvQ39eLaKIXAaIf371x7xPXzl+kWw0gwd4JQoWaFKrdh/DS019FsMtwmqjEwx77GFBcfe0l5FfmzcY/8IGPwkPDs//Oe9EiUGmtzOLORx6hkI1gduEmPAxEzp55na65xZi/jXd88MPsyChtRBdNUtmzsZSVVqBGHrXWbqGHbrFRqqA1eZivBXzul/4NptN+3PWeD5MrYRoKxvzZDcpEFaVCB2P792Pdk+LNu2aocrduYCdjhC4Rk+IBT21TWkzbLi2h0tLTVTcXUYvTE2azeVN0H6W126ojWKbhSE8QMAYMxZZzG1h55tM4fAdxX08GG8vLvJEXNWL8pSsnedcq+o++G/4d+5Ak6FRU/Nnf+J/4gb/z3eiQxw2C2hBds7Sh3aqZUHfLOSwWlaCg+shBZNnLOi8K7zxE+O1AKA8xG2hGEw/+GAotL67dWkCDOt4hxIoPjCE9tJN3juJzv/Of4WEjOoEYBSmId/zgP0B3YhfmZm/Ct5Hd8useUzeB1ijVO8h4n1bBT1/cYUQ6QGTqxcraJoXKAZWCy80modDlV1EmhEr3D1BnaddJFbPN/K2H3rB3cAirpAgtNTF9DP39w6h3/ei79x3A7qPwpJJ4+mN/gHUGsI2VGZSWswhPH2Qo1+h0q9UaW0Uy09p5ZaFo5xWl+ukKb1y+iuz516ifGToPOR1CJZKwtrGJysYSqrUKzl+7hId/4CfQv/cQ8cIWKOnQqXuoapSReKBNmNblPQkiqGMNP40VWUAjUyO6cKyTyGLgkkCSuBpdIRQaoDgb0akSPCqu4z3LDInaBASNVheF7CrmFmeRGNplDxaMcgEl8TJJLCBJNaTPCKfi8CXiiJA6Maq2N8pYPUgHoaLQp23xeYNutMSw5ypJ2IPVzQKx2nV06iUUlm5R5dooV5uol8u4Pj+H7/5X/xXx3j6ESPcILVeMmD+VStHdRul0QmRHFPFEmn2m2WWj2B86QXbyxInXuvv27UM2lyOvO9T3JPkqeM3SbRsrlC9Z+8YzKC5dxODYEArLeYQZn335GyfwA7/065Qx9pj2XCk1r+E1Hx9AL0fZMDaZ0yHiajPu599iiwk0e9uVBLqZKr0KQAqdyOHI5UobBCi8xOGK0RtVAoxqA31Dg4TbTnik35mDYoN1vxbhs4ruqaL7GUtYdE9Vz7VvOklF8V3F2yaaFVAg6dvUgkKpjT33vw0NOpq+3hCWn/8a/K0yar3kXTNiQUWdrCqxgz0DQ4xOSCUJY4Gh873HcPn6LQRSAxjdsQdf/qUfweG9UwgNT9qzPFRzKzRsXXYiGGInqT2hVD8yhONdaZVHsR4FlPLnoTtPkLWFzWW0qdpXXiM38nmKSxExUj0zvAPTB+9CR8gq1mMZN96Bfaqi3JGoe1EqNxnAEDChBM/lZ5zOq4gda9U29h0j0Agnze6M0CyfOPUVHLrvPsy9/A0M3/kdoHpi/plPYuzv/DN6YA/qfIgiPZ/wBolRrjHEyzMCIwFTfUOWtln8+seJzM6gb2QvPHSUbkArEVGKSJrU8frg470kQh1ySmmXEEWqY8EPlU+Qn8QtkLBN+q42QfULzz+HeeIf5cQ281lUynk06ft6+wfxnve+C18lVr3/roP45tk5PHJ0H154+RT+w699HAECbd8P/sN/8sTg1D74ekbQv+cw+samEabSEIYiwrCg623QFzWxcPIsIqEaXvnGcxiPtHAlV8Po/mPkCoN8mo4WvUOhkKM5oVUgiErGIkgO7MT6pZdRPv0lOmPSmB2IEpqE4jSyjFsC4SBxEfVD5pZEUNDmD0f5eYIWIUEx9SJAxa8tLGKEnW5enWGkUsIYldt3awY5dv7K1au4Rgw1NDaOs6+fxuQUiU2j9fa3P4o/+Ngnce5SGSuFAokdxLve90Hk8+vYXLhCTJ5hIJ8v04KR8jQBIeqKxbeMcAKEORHax/Xr5+AnuKt06eqKRAiVOgP3IupjRzF54BBFq0NuE/76CWJ4Dx+p4fFHEAt28NVf+7fYv2MnuskJdOhjW7UyIgmKIz1UiFbOS85Safks6h85XWs0yWyCfzqbBnVbprferNDFFhCiLoZ57eXLryHtjeLF17+FecLp6zdnSUDqPCX3HQ/dhTzRzqWLizhx8hqOHBzBoT1DdFQV/MlXLuHH/8mP4S8/+6c4eGAKCYILz2axYmJvBmHLOOhVeuZhp9aunUaiW7PkQZ3wqDp/k5SbRSjdg0Sanq3cxR2PfgeJ02bwMEyvVcSTv/qvsSvawOCOvegGGfexk2GSdHFx0VSrh+ZbFqZNQodpzHyMDSTGSeJBPp31tiZSDajrNICFzU36lA2cu3gOkb4MCeRBNl/C2voaZufIeRq/1068Qgny0xjWkE5HMD6cRB+h2/MnLuDInYfw6skzRtzxnZP43FfOwFMo1hj8MKajEVBRsqHtoa6xDa3CMvLrM9RdIi0amdbqOpYZO2Q7EfROH8fI9CTFNMIO9CCdCODslz+F/LlvgEAS8el7LcRzQnUnfxBiwzotWvNKFuwNCrQXmYP3EqkTRIvYvMYjqrDvtxkhbZFg2oc0xET+DXrq5576SwyPjlLPc/jaN561FBCFjf6vQlzreAkJ9NLKIvr6UjTMAdwxPYH3/8A/RGrvA4gTI1n0FqD+CU6IKy3pH/nSKW+gvD5vyfQOQ365l2xxHfVQEjFa1Z7+tGXtQkTwKcazL/32zyE0fw7rkorhXSRm3FyOOmWdYGdaMlysdd5zfn0Dk7sPoEUM5SV3m2XaiobzdNcVqbbphcQc1xV6CVl8rPv3H7Z4q7iZw5H9d2ByjOEsY+uRkRE8+OCD7E8NI6PDvG63EX/3xKABP42h1POrWCMq8Qrx8RnWcRGgTaq2SN31pRlG/0Qb/K7JG/mpr8VqnWihnxaOVh3keD2Hz/zcj+HEx38FjY1FPP3VZ7Bj/51IZfrZUCVovHywMkbkqDi51aFALIzxffvpEtdQvnUVywxzNv7qeUQatOiFCu1DzYhdI267cPY0/uvP/AdUVjfpRolOu3Rd3jYNMxkwvhN7DuxDKbeJZDxFewWMTU7h5uwSjt55p6nS0mIJd9/9EIbHd2F63x20UQQuNJpBWkXP/MKqgQyXQ129btyClx2T66qzw61ylrp+BXOVGlqxfWA0jOtEPNhgw1eWyeUgH7oXmaEx+mjlcRlyUdyVcJZvVhHmUGwvsW+Qw6FmFnXC9eF734dbhIGHyPGvfOETuGP3fsTSGTT4A4l7vdbF9auXsHdqHK+8/C3cfd+jZhBFyybx5/z1C1i4ecPg/swqIT/vnyFC37fnDmxuLhFvVhAJxxBP9uAY8UonzHg0RAiYHoB3Y32BhmSN1CgSazjW2huKMUAt0n1Rb2jBW0Xletrs5CRK65fw8id/C7FwAYFEBINDFLUduxDt6WesGLH0XDBAC04EroEtD8MDVVk4Q2EESM1mFavUxbV6nEDKj/nPfxzf+rP/iv7uBgPoTdqXDcF9+PV7KuKxO+/B2uoGjt5xgJJDeEjuK+kpQ5hOKIZpgtjbBkmOHjpIAtdx8eIJqmseeyYmMUt3ONzXj5uXr6GSL9L2CFBRfd57971PyNUI4QnVFYnO2srAVFYZ3YkYHop6mIZNAVAWPXR3Aw8cp+thR+ku9DulAQKRJG0HRYk3bgsiUl30P6mTpYxJ3BoBSKVAELK5jpdeeR3l1Ch/30R86giSB+5Do2cCqV178dxzT/PZG6jxuzBj5yoBTIx+uUDg362TGeykvI9GCovrq2gS+ioZ1zfURyIt4+jhg+gfGsaN2WU89PZ34s77HkRfTxrJnj6UqFpBGrtAlDjiG3/8v7sj9MVpIiIP/Wpnk/EzkV2LYWoyTJ0l+mrT5ypT6K/mcatOC73nEKplur71OeQvvY5zX38SPZSCCJHbwMSUqYCfhlH+3xOk0aIIBylFG+vLpDphpo9IMt9BYnAnWgQ5rQAlgKYuSlsSDIbIQtoJSkg6EsLFc6cwODqGBMMg3g5lMihKZig2K5fWUFyZxYWTJ+EJkBnJKCbYl/Fd08QRcd7mjSQTrSnK9DBzy5voJdROjUzCky8WurKoDXZO6t7cqNGSD6Cl9Mgy47QAuS+r26Ko+XsZlaYZl6UoPjkbbcjm1pAnYvri7/wKPvjofYiP7iUG6EM8SrRGUSxJksipQqVMN1UhkGJw4alhZXYFqTC5WtrEOkP4fY9+GI1wH4JUnRA7qjxRnZytkNvV+QVcPfc6Hn3sIZA6ZAgljEFvt014HKCnIOnaHh9iXgY9DFoVuilU8REUaSinTQn2NAjSCNbaVMdc04fMrgPwlMtVG56RPgpRFdkpRVGKLWXlewhT8+tL5OY+VCnOwu4qur5J79CgF5D1HBgZR5eu8JU/+m3UVxcxcfg+S733DvSTA1u4nFxXobtHObtuKaAWI+0KdbxaqOK5s9fwoz/7y/BmBlH3BUlABiAEHLF4GjW6WzpFQu48PvvJj+Pt994FRsoWWPntvgJmW7ECuUiHSW9RZued+Fh2N9RpIF8ooUiondl7nDyod7pycXJBsvp1ctwFHA448ZNbiswdSy0x0ndmvGi4FO3X6QVCQ70ovPQCZk8+Q/AxgTY5n6Hf1X31Gwf+kieMALuUX2XyWtUCbUAOtcI6CsUidfQWKr4I3vv3/yUy00cYH1O86f/FHNfvy5jpb7WNgoPy8gK++dlPY4TXTu6aRGSY/jxNFemEqDYZ1Kol/qZBYhI6l3PYzNJlB5NkzoPwVBiDajxLxQESHbuxGqypKf39wsa0vHRd1I/bmSAVpTtqlSo2VlYxRot/8o/+ADvHGYJmUnRr9BpbRNR9ZRit87xvh79R5xt0oXptkiOlcgmLqyu4QJf1+Ef/KcPodyAaISf5XN1H8ia0R3ZY24xZDLj4FqUa2xcI0XMQATJ8bXfKCJKJSTL1C5//LK5dvUz80sYP/KP/B/17D6JGjyS36ymWFG452F5IKhRycmwKN/UAjVLqO6M2aVSgtZZ6qFMSLn13/vx57Dt+HGf/5A8wmmnDF2XEFGV0Rp1rkVjWQtoMjfXR1qGV36ANaVkeWM+os/H5/DwWNlYRHd+Px7/3x+BlTO+KsIreu8WVPic1D7uPqS2NpfudSpWht6TZGEDib7+H3Vtv9AB1Th3Wj1X0WtHEAv5QaqFXi6tZxX0lCvSbfD6P3t5eyx+nIn4iwzmqAQ0LQ1taOrSVhafu1enmunytFsltfpbNMvamiyqXy1hYuYIbi/O4slRE/+QRhHuGidXph9k566SezfaoOlLkqJKer6pQOEpiqx8mJfxe14kxarva636nTut+YrTnW996ubt3L10TL9SH/J91XhfZXAISRN/NMGbW/KI9e/aYQdQD5f5U1BCNynTZwbmTz2Hp4usY3kPfrWF/G4eu2X28DJgqdFGeRgX1UpmiXsZVxgKxvnG8+/t+BNlqA+lMBinaCpdLNGe3O2R/017ovdq6vaPOd2/EBQJBulZF3yunJiI4GUp6NanvwsJSV4k3dUBikkgKrDiTtPQjcVvfqQiv6zOXehqYdTkQjkQNHZbotrq8LtSokts0NtUyPv9nf4xeAjE/lXLu2lWUCYR2HziGd3zoBxEYHCWao7MKRsyGdEUsehn1VW3osEN6dbM+Sibr2aougVQcgrzxt4o+U3Ha77RTnRbzrPPuILCKss+8JW+iHF4dNV6Mahb+VgLtsb3IXnkSg8NeJJq9jMEZSJAvhOk0Mm0ESOlcnWLVM4IQwUp28aqejuMPPYYrFy8hc+AxfOnfvRcPfMdHiBidVK2VdtmG3oI9oxjdfQgVeheFyTUlSSRRtBsqxmla7GaTnFdiOxRBu+Jco04GPA00qNdBtqtLSRXx6aAsD1immikgCtPHhttUA3/0zclLryApkVWTolInMPCWSK3+YfTt2mVzgeZPvYjxdhHViCau0JXwes0h0wMKXT8GBof5vovz5y5gYmjAkgur+SpiA+MYjQAnfutfInXwPZQQ64l1RphcmRwBFCUZmtE+RBNJJGhDun5abw8NGD2El5Y2xiCpTrfladUwc+UKcosXsMKgKsDf9QyOEHj1Yu/R+9Fh2wRkPBqBZ1SqBAzfIV+sIpmmEe0W35gKKqq16L+V2C6RjSk2OsIOB8tEWUR3q195CrsffQi1DH3u6RfJXUFMuhnCxzgbWgmnMJBJsyMtZOkaq/TLHRq6SJr3iSbx6u//FAa69BDTDyNAxyzxlQ2h6TIgohFgD4nfZqM75EyXLqvDjgciaQYf5BqN4uWzzxMUrTAOX8fS/E0SpsdJZ9NmhBjZDQ6PY4H+e/+Ru/D27/wBBFpFvPLMX6JBRHfpwjmGzjl874/9aySJP25nbNXxOnUqSkTVt2M3Wv4IY+k6lr78V5j+3rdh/cRlrBJ+Tt35Hqyd+CtUesaxhw+oUyQ1W4i+gVzxW9xcoPtqEOHFCU3jvSOYf+WLqF39FkUxRLg8hE40dbvjGgCyBiizQwnyNytUZb4nqtPsogB1X1baS51uFOgpaCSHRkZx88ZNXL16Hq+88gqNLUEWJefWzA3G8pqDU8Dx++7H+FA/sX8bs/NzWGWckuT9zi0W8fP/64/h+0d//yNPFKmntUAUUwfvpFsZIY6OIxYisNGDG1nMvPwafORmZZ6w9vAeNG7OILHnILkto8YozycjJOtZR7GwQT9doQ7G0MOwMRVsYPnV5w2QaMjcz2hPs5yVn2pS79h76qy8ijLT5H0wQbWKEqnGESSM9QUSiFfpZpWpnb/FYKqBZKmC9eYSJWyYbnEFp86fs/xAT7rX4GqVsUO1QZWklGTXcthJRt7/6Dtw5uJFvI0RaGV5Ed7wICOu/cfZ6bv40JgNwQa6NUZyc0iXSaWdwxjfvwv+XBaZiBfLjImrRGHxRNwspYp0VS5wY4OxN/U1xshrcHgYIcLXj//Cv7IxIhcvCFeHw1HqeYxuL22TGFVDtOyqQeqxqpCfgE/5+hk0Vmfw3JOfs3xcYmwQiXQKBACYvTVrIElJkmQsiXJxA1NTGfzQD33Qhvy//NVLeO71y/jk557EhUs3LIlZKdLbyIts5MvdBnF1OByiyJFsjJOjNDRF6pByWuVGwQhB8iFMBi1VNpCfr+D4D/0TuiAaJVp0ARPNyBZqUgkRWATrBfzmz/4EvufxRym6IVTza2aRE33D8ETClIgQbQdBOC20XJbEXq82LMRC04f5mauoMdzNLq3gnqPHceXMSbRJ8ONju3D+2mn84TPPYYMorkoG5FazGB1N4N3vfRSf/sMvUAU92Lt3EivE+Ou5smVo9u0YYtywiWRqQGNnGvnwg/EJDYzDvQqNVmx4F3qndiEdiiNJCnlTUbodNlA4JxrZ8reMwxl1JVMxGxLy8x5hmmxNLfuz3/vv+M7795txUnigyZdKRUcoDX76cj/hpqQjyOdp2LtBHKHEYpeEtErZHR6bwNDeA9hz7/1okKOBgR5Da6evXsIfPvs1HD3uzEJXSN3XF8N3fdcH8LHf+yy9UxoDQ0OWmHzfI8dxZN8Irl1Zxp79B1GsddCTIKITttZka1GeLGBDGA0ppqbR8cX7UeeNpYchGqamh76Qxizsr2Lh0uvYWFiiexhCBeQ0ieChfsYZ4hYu0e2FCCtjPTQ8FYIXQckwUprqqDQWgU2Tbqi2uIjKyhJKfB+hWmgyoiy7qgY41HmlyXwMnG6eP4vZ2VkU6MpeJUTev+cYLly+blKSjIbxnR98Lz7xiT/GxM6dWN5YQyLhRzW3iKXFJVy+NofRwQguXL2Bp15awOnZMgMXWuMA3YWHoirUpb8NzbNqWrS/q9BQskDuUDqqjLETBAudmdMonnwagbUb6Cf3QoEwam1yLzuHi09+DGPpkHMT1jA53GQMcOX8RayyIZUqxZO+tUNCbhYL6CF3NI0jqAkuW7/SXKMAwUwilCAjIugbGMD48CRuXJ+lSI9RLbt4m+YSJ3uRTPZgbm6NRO+hRyniwx/5IKKhLtXUg+deucbP+L7YRIxi/dDxMaRG9hBG04W9tarvqmsz1y1clB7LZanx9ZYXM6sEBORugaJ59dIZ1Jo1WuIYRqMlfPV3f9GSAZ5AGoz9LGdeoatpU0emD+yjvpOAEUpGghGdN4zx6Wnz24Kj1mWGkKryAtLzjq5P9yA5PIRhiv0B6npxfROFhUUbVL916xbG6Jez60VnPhvtjJaQLF1fwpWbKxgcG8aBg1M4dMcoCdnC9DgJGK9QxykqVHE+TPCQrypyLUpVdUrUd/pI4uxOcQU1GrEi/w6PHUDfoYex5z0fxp5H308pD9OYLeKp3/g5xL3ESMlBtDTbQ4CEbkvDvQE2Uh1Tiro0d4WSMoOOEiNEALxMAoWOV8GFy3NVdp2qZ8MTBEF+GuChsUnc88AjiKYInIggd0/vsmltAXJTk7/uvfceU5EDd97H0FQ2h2iQfSmXCwZ2PvwvfgEf/lf/U8bNj83NAh/Cdqqq03ygwkqv9FYMoDVWPL2Rz9n0tEQqCV84TutMt8IfZGI+fOZ//jzGe2K08AWEKXpubl9VBlNBjCSnTcIJ6Gg5xOj4xJu6+eYw468XEUGpp2QqbX7+5vXrmBgbY4cdIqnIpSr8fP755wlnixZCaxbrQJ8mj6eRTtPYEpLb0FOLnbJXct2K8lZr8woM4aE/ZYuhVQhUdoAd98gVUSc1RBzoVvC/f/ofY99AL1qFnI2zxwkk3KL7quPKxqpoQKJOQmp8vtLgZ3RfzRpVg+yxeeK8fntVJKWq9wpvpRJh4g3NjNIcmN50BkcPHbbOK2K7RQOoSLNQaODIkd02HKW09TiJ3MNoMJ/PYoMG1TouEVDntVZEr5I9P9GVQ0P+aZ2nUDKmbdIna3aNv0vgQEp+7Qt/ggd3Z4iYKnj5xCmM06pKctRZt7gRlPOMNqLxJHbsnGKA00CddoMGBCdffY1g7o0Om3SwatFTgVyzqSMmF07svXPHFHrI+fzGJnIbWbsuQld3zz33WIbm2LH95uo0wjs0PGgE99FIagWHsrJb421Oo+RG1AiNwgRo0W3mkQxNh6FcrUAOJ+nu9HCGol0Pll//GvryM8hV2pi/cho7du9Dsn/EOqr43R1rk7grFSyOaBjLHw8j2ptBmx7i5qUr8BFgxG9o5Ic6TzHVQIKSHZqs8Knf/V1cfvGEZA/VWhFBH6Mt2pzY0CgSQyNEmlo1RhsTi2LvgYO4ePUmdk7fgThxh88XpweYomoy4ktmEI/HTBqUuvYqL61KvpIS5Azj8OLaMolBjonTymjQlyrrqbUzfJKcP0Zqy7jwtc+jlVvBuZe+joGRYfRT3zyMk+X3vfTLCjL06q6rkWpoEkHLG+HTusjXy7jn73wEz790AdW1EttAsWdUp1FXugrzCBo82H/4IMKkdyGXt5EW2Z3+3j70UYyVEc6ubxjjNJ3yve99n2Vb6tUuw+RejE+MGiNSVIlBEquPxAppeLlJuKq5KOJsi7G4l4FDzCfdo7jTnmrqrHJp5VIRHRqHKkPWZDOHz//aLxJDz+PEy9/CGPFzhC4nHEvQirOF7Jzm8QqSdgnnpBp08ewXxZTV2yyjzbre9qESjePtP/73MProUawv30AsqSCFyE5zy4jpj955N0rK5dUrNsoSpGH0iDC0E35KkcbrV5eWTNTPMVh55pmvm1r0MthaI9xtt2vYt+8AVqgOGmIqKo3Nvnq1cMhNB4cZSHgYDyu2VdSl1FW3USO+LaFYom5kxrFvJI3f+7l/jdmF67Tg64SGA+xchO3ooMjG2YopcZdG6/bgIsVUgxR8CjlDN0ndrpChdzzwXqK2VVw9+QIDhzw2V2bhldsLyWuQKyTa8fvvxzDtxp/88acRChMIUdq6dJGqZp1JUBmwXhrUEnXbR3HQrMz1zUULjHbv3kvEN4fD+/abZMhYG1zWzLtauWR4t0nKNin21TrfM7TUdA0hKGo54skUJlNe/Lt/9sN44JGHsOeOg+gb7EeCHNJ3ClEjFHO/OEqubzduKsoMd/gMucV8pYhL1xna0iU+/5lPonT1FKqMwEKtEurLc6gs3rSgqFWVuBNSk3iy/MoBykdbLpBVNknrWCKUkB66WI3ha25dmX69XtrAgelJmyvdm4jZoAfF2gyogJHvR7//I090yAFNvqNgEm9HUaErC2kWLD/TQhsfbxjR0NP1Szh6hOCFHBD4EEVDgqtUgTB10dZH+h1Xp8SBBghkN4QLOpotaMnEKnKbqwZynn35LI7efS9ig2NYKnbwua++gL4ow9QuVUGThIUWGUq+/PIJvOORt1FwaCOMgOw4a7VcRLtS5gfULqkGwVGD7dU44UMP3o/Ll69QMjw4fOQIAU4EoqN8eYBexfd9733fE2qgh0ZIIpItNZDwtxFoFu1BElvRSDbAV6rYJM8NEipAztUrJTqBDnWSERljao+XwYr8u7htLonukTakTitdY2DS4PVaidgp5PGNU5dx/NF3EZGF4WfIODi9B0fvvQ9TBw7j1o1zNIx8Ku+r8FWLiV479Tr6Uj0GgFQVXOU311EnIlteXkaeRNjk32Njo9i/bx+efek1vP3x9+AYCStbIQmpNLtEf2RQPAXfe3f0PrF68xqx7Q1cPX8KyQCtI//JMmqoxmJk/q1Q0xdOwjswAX8ohVe++QL1pW5j7Zp07iEO9vioe/KR+okIk9uA7r2+dAt1rRPMbaJCu3B9cR0Pv+d7kBwcpu+NkcMUW3KqRdkol/KWFOxQtONUGS1287Itu8anyC4PjT3dLKWtRQMWJkPKpQIWN9bZtiB6+nqRLRTNgn/gQ9/HyDFjnO4S+HiVCNG4ExmsLJDnxF99qju6c5L+d5DGZZ0hXppWsWkJvRR9ITGXWXXpf50+sOcQAUKji9I6oyxi7pNf/Az85SxC1KNALI3dB48gMzDOhxGu0p1prKxbqZk+Khemgb0cZc6XGEJsYAg1+tQmG6ZYPs6gQcuFQzRcXoazX/rC5xiBPWzwN8ogqMVAp0uLLh2tUYpK+QUs37iC9fV1NPi8XkZwMYKaTO8AsXwGWtThACESlRhALM1WgOjINDzZ5ZyNn8v4UqNQoDhqTVIlu4wUw0eZNg3Bdqg3xSr96k6GdBSXspYT8/sOw9I//tX/BE9pHR/48N9Fz8ikEUCqE4mGyBGqA/VQoi4C6n6BkIcWuMXgghCXXmP33W9H1Z8gOBI4YXhbL9GrgIYzhjClIUf0FU8QkND+CAh1RQAaUaW2WuVNm6go96tpppV6y0Tb5utQ5YQUO5r6UtsgAKoznvchOX4QnlyBHad1UOcCbfpbcjNAgxVhpFRmBOWTT6Ml1VT41NhelKnLYXKySj2tUOSq+VUGJ0G88PFfRf/IGGLjBxgu+pGOR5Gj+7h19SoGqHc1ct3Le2l4ulEjEBFQ0WTd4jpOzeVtyNjPCEyiGaWnqG95gMpm1pIWXk8dfaNEany+Db6TAIx1SUTSn+oV3bLoNEWGu+hXnI63KXHseLOyjhyjyzKCSE4clDryJk0Pwj6NNfNyUjpKTt1cXEZH06iCmpUQgo9Bfp43C0dC5Ap1kuBEz27SX88Xuug/+hgpHkY/LeYQw8UIWdakaO89sBc1gp7eoUHEMn2I9w4hM7SDniBq4a7y8lOZGP78f/4SPMIMtIt1GkaBoQRFtmd6Csl90xigP37+c1+El3giQKAV8mvmBA0WkaXB6A4NcSBKuxShaoTNNlkO0cZ72ggy9tfoqpfPrNKd+n7qp376CUE64egAdUyvy6sr2Dm5C7FoClev32T4mUA448xo1rUqNGVmteVf0kmGezv2YmR8HM/+8e+jmCUnGVMkegbMYPlDQeOEpoZqZlKAcbVEX2KryEnTPpcIMpS3i9O1tdgPzczUutQInxlS0iLRhz13H6N9qWNlYQa9UW2owHazW/Ig5p3JYXVYwYlUqkkp1hwAeSTN2gqRWYbaEgO67o2YWb5XVjOd6cFmLsuw0Yv9x+5Hz+gk4WrSOqzrnDdkNxvu0UoddigQYKRU9WNwYhy7H3wY0UwS5S6tr19RHZGdaEQf7w2ECXu7CJGofqK0QJKBD7k/PNKL8ye/SVtSNc5oFnSItqRJFSnRnmQZSi5k8/D19GPi8D0oMGAqr9GdLa3BR6MrcCSmuFGd+iTjdnvtNJsdCWiSAAMs2gGCLH5IcfWxURoHExOV8yZd6CICNpzkp94pGyZVcJfA8O4mHUJrmpBT99AgLd9kx6exNr+EmqhMI8PemvgGFcNLjGmNvXyIkgo+hrheehitUoxSDToU9Y3Za/wNQZHcnOah8hlaw52QVNEGaMpKsUVM0duP5NQ+nJ+5imf+4s+wduIbaM9fpjeaRaW1SlvVgo82y1+nLCj+p3hrQtMaiTc8sZO92SqikCiltR7iqgYBNIgvsSHBDLtvL36KjjquqEg+P1Jt4VP/+/+Yy4hlUnYfDeaJ2hrwkzDeliz+XghM0ZTwgYgTS6T4/C42KGny04rVhRhtnwi6M6200gipqqIrpbKaqQHc8+F/gHf8xC9g8Du+D76pwyivt/Dyx/4Si9fPYGX2PIobN9HaXEKo2sZGuYPkzv2UUrbDWVtUNV2SxXVHPJziTM3QUgotr9bqG32nxmsSlvzp5sqa4eAECXPzqc/BP0RuhROmdyKMiZ4wJamuzyRqNUZS9VKO3nCT8THjBHqNAuOFM4yugvQc7/uhf4EEwU1caW5Z8C31Ignt+W77gr6GqVCHEqgZmwpgWh0iREZkfXzGzI3r+NrTX6L6kDk0zj/8L38KZfaTPKAhbXZtUZU4q6SE5sSoKMxLJNLWcf7HxtE2UnzUEUtc0DoqAbBG66+l5R5CzOrrz6MZZPRFUVUqSAR6a8erRfpzSlKTCK1Nfy3L3qKR0tTts+z40cc/iCPv/F6bT68kqCYHuB31UTL0Xs9X6fA5VG765xKSYX5H6VMqSwazTD0OUSrlejVXL9qTQr0prE+zLClUp9UBxbCaquVyVCLsljJ9rhJ4mm9aYxirwb2AEAaJEWJ01JR1Zdt8MmY1Ghpyps2ba9Wg3tOwWmMVodV5n1aFHJfPpY77/GxQmQaMSDGc1ALvUUqMLIrsMiWOnXXH1STybtVav0iYzyeMFbOaJFCbQVWbfRD+j/BexCpo0pInBkYUxSCRIk6PECc4c2c00Ye4lw/Tuuw3F1FWObCORWciiEttt0i/jSjkXJvGqa7sLHlsmN26rV6TiPxbkwlD1FupgKrulcvO83NnM6HVjRz2HT5Oy6+ZA7IDeraW3ykNpRRx2aoGKKV+GnLS9DS13dEGTfgTk0h8qo8WGehzVdsFYeu9/S1zrywM/2RjiJW3HiZdN7gnEacV1oOFmaUOaqSj+yVL7KkTit9t5QHhqTrIHwkaGaZWVKba0vQMEkfSpfvpXm1PG5uMrC7OLqN/5yF6AC30YVxPEXUa7MyBUdXEIyVG5aZkk9ReVbVP43Cq+lxzZjWfz2k3gxqKvvqnvqi/knJPs9np2jpkdorfWXFFXVZZIKNS1lYRmh7mUP3VV1/D5M4dtNYUMz6EdMLpl76FPU3qrYcBy1Cf7Uvkp5Uub25SxDVlhI0jKKmxw8W1VXTJKVHm+s2zuDS/hge/6wcxdeR+DIzvIgcZHEk/2CDlBJyGiSGO+okxIohjb6Tz+kyvjj3Q952uMznJwlgSwPa/YEgtgywiegqFkm3CoBu5C+rcjisDo5uLOxqw6+/vtb+19kXaq+I2IMCbZ29ewDN/9jEcO3yYVpl6RZEX99XgkPn7DjvegLehyCqPLC3508+9gH/7i/8Nnp4hVKp1DI6OGld1X+swddwt7jQudUxtdFVP7WdLbr/f3nH3M0q+9Un6bfPdrly5xu+6tv8O72TpV+2bIHFSxzOZjHVMoiMu6L30evt0LzUgRBFaKSzBQ/By+ktfoEGrYvfeXTR+NGCeGIOaAprsmMLSCqO09Y0Sbmxk8YM//fOEkL0CCqgV19CmaxIGkJexzm8xw2yC4NdW0TP1mYpU5q3TvTQBwTq81XlVN5Wu33nW1ze7emMd4ENEEa2cNf0gZaQC0kk1QhR3O97UamjqjG5sHad4SsfbjL9l2QMt6jJtwJVz53D5zHPQXj+afL+2tITE6C5MH7oXBx99r+3/IovbVdBD/6txd3HExJH3pVDbexHCECOLPld7HKlwJeDNHVdR2954JfJgx/XesDz123Zf0x8uZZwbveE/3eLuwKLvdBO36DqzESwioDZVENDTtbquxYDEpmzxQ61qqFSbGGC05qEBExdFSN1Txd2bpsV7aBKwGqx7yrApg6tnuW10O67itEtEcdpHedj6xim6Xr9Ve4QG3zTB763F0xFWYuOsTc7DNHdc07jUwG6dohT0siNlhnpakzqCUc0YptFrrlxFcfUWYiihS4ARZqioiQPdQBzaYYS/dhrDJiqRYADJ7q0O0y0x/o/1aFlY2oaR5Xi6lKbZqxcQp5/WLI7BgUFbfbGwvI4qAUsP1TI0tBcNIsL8qadw6Wt/gl177kB4eC8DpTcTwiW0ipfSKXOiiLAtCM1AqsX3ig9iGUZyWs9DidSqSK3e0qutquS1mnFlhGYVYd33KlJrUysyXIxR3k+5Qn3vl3ejgRdzpWmCErqXmN4hnh/fMYESnUqdtikQ5vOVgZKhopFWROoyX0lZCQlvaqGB1vrqc6dDFDYafd4c0UjIsudmNq8/98biZJU3STi5bfGEjCYv1iAn72MoU0xK9Q6jr3+CjE+hRsEjb5BhUBWg4a6xwxFiiJW5GSzPzyAZV6Cl+EaSF2clkbbu3eB99V4akWKA16DKyrS0m3Wbv3fjxlXsYLg/Sm8XkTkhxN9kVEq5p+sgHorEbXV/emAY9dU5zL/yJJZf+RJ2DmmTrWF4+qaoUWK609XtjFERkZTO0GeKqEyjSEjtCtj2RU0QlDXv2hwCMtGvTcHIdEbO4VSfcz9+I6107y3NJvDBJk2blt+sLy0QzhRRzmcR5m9blTxKhDdKDJVKZcNbCkSFELTS3QakA4QrfMaO3ftx530PYXznFGpdonMKJCEBQx/a6wYVytvG6uoiZmZuYmRsh00x1LxKgkGcuXgNo7v2Iq3Jom2N1LGfV579izcxXcWVIsa17KP2fOggT2cnrRrfuYvhBSUoHkOeUjuGKEKkWN3ftGl74VwRN775MrLFFUw+9DaEJqfQoSePMXa6+Jd/jnh2FbU9d2LPkbspJGSuNIXm1TarJLNb0h4SXQS0IUuTWgdtCPFXygXL0HcpVF1KtbZsTKQytq1DqFnA53/3v2Fvn7NTZ4RxWax3FN5oGt3wG9MVpH3uezFIM/xUDGSzKOPnFkfoJRCMZshIzb204Q3COrNSlFaHXjKfjnkXEwtkrreZsw0eFCP6CQgqRC9BWijt8Fhu+BgOlpCns9fQi0YoN9Y37JlTO0eR21zH/NyirdXWWFUqnbLlh0fuvA8Hjx5Xrhwr89fx1S/9Je48ehCL8zct53zq1Hl853e8B+dOn6SChW07o7e//3tw54OPYrNF005r4Ln8dZp3dr5NzZPGKd2pzghqZQZHke4bInEpdTQxCoK1sY8YZBkCdjaW28DMqy8w2l9D7+QO7Np/CDPXb6KVn8HiQgUPv++jaJGpm1fOIVDbwNzSDfTf/T4TILMgEi5WMUKWKEDOalSQVBapiawY+tGsaQmFpjBrsxCS3OaXRWIMt2hmtSqgmt3As5/4VRzZO4USBUs5Zc3ljhCval5bi5qkft5mtsyu+UD9LZunR5KppqliLLVVf8vyOVw3gsnCyYx6qe0yD9rMRvPCLYdA8xljrN7a2KBG5wzW2kADhUTj3NdmbiAxlCHxGdHRTK8sLBotz1+8hKWVZbZZJl/RfAfraxvE/xoRLSGTTtCE1w3s3Jyp0LqCnwP33b2TLriFvZOTZhW16vDE5Vm8+x2PYX72BgZ54WahiNXNPN7z/r9D/c3YfFvPyW882c3zxj4Sr7d/CDH6sWgyZdGNFrLaIjh2SgTxS0pIdKVrheBi6T50KptYu3XZ1pjVGaUVSjX62gESIsdOVVEl4Xcf34/q9esoLy1jgb7s0Ls/bClmM6siJqtbFA8IcAhGC82pyNzK11HXqCWEw+GktVf5k1SggT///f9Fe1PHoclpFPObNsTNppoV0FJxShSaYtSWZmtgQnwU4tLfGpvY3g5DeXxvAqLxQfbf/a2KawlVfZRUDzW5uLqCLulY3cwhymeVabZ7iFAT46O0Xoxq1zehVdZdRqYrxVV4qUzFSs1mWZ+5cNGE8OKVq4TuKdIYSPcksbg4RzfiI7IOIRpz9hOcnJrCLpp5WUJNctpY3cDTX30Ob3vbvYhpYJRWZGRkCMt0Jwf27cGNa9dw8dJ5fOh7PoRcOYBj99wHz8rqWlfQWCZcI0uamaWBFadzAiZOZ6UM2j2hWcrh/OvfQioaYywShi8m30PZlDAQmAQb9EeU1mprHZF2DAVqablTwXAoiuxqGfWhUey57+2oK5lL4lr8Q4aKgM68H5pFEkmIVe1ywwYzybS1cWq30vWMHWhNVvGb/+ln8L4HjjqzzoNpswYNugDNJOcjkKBgKvPU5m9knfRMLZYOMSB0ma71wyr2fouxbhEtLD+6VdSeDukiomv8JN5W4JnDQLoXPvbja08+hSTbODm+A9lsHjeyjMDf9TgWrs9gR7oHLarozM2rSBw/gtPnL+LMubO232qWDFSbinyvZX1RYpBCaR3hiA9333MMY6NjuHVrDs8//wrpEsbychmReBgH7pg2+ome3/jmZcRTMfyLf/73UNhcw/hwPy5fPo9MMo7r166if+dhPP7e98Gzmi3a0nutLpcPVaeFjOXLiDUJYmi3aO48HTLItldqsnNKPNEHrVwnIKnCT4bZ6u9u1fZmZBMo1WRQ049yi0RpFtHJVbC8CUy/++8QcA1YmCNmSouV7lB6RMFxiMjYsaeORm33vwJ4Map31FfBx372JzA90IPenn6EEgNo0iIFCWjk6xkw0iwT1ZJ48S2ma2sn5W/EdJkBejNx2XkO772d4dtfBe34zv5WcdssptNZW4yp67xtuqJKBal4CsuLixa4z107jUz/AIao1eWVTcxcvYzry7eQRQUnTl3Evfc9iFvzs8gVy8hR4Hv7+xnAZxFhODfY34Njx7U9WQwnTrxOc71O/kSQLeRQZDQ00Juy6VnTOzXlsY39+6bx9LMv4tICAajfg8cefoB0YOTEuPrm1YuYouttUTAGhkacncLVGQst2HhJjTRMRZ1TJ1VcQmwvWjHfJgrdmL2OKB/sYyjnjO+0iN4ryrNSSGqWq9a21DUyLdHTh+TOfegZGMF6ljEsKEzxCDWeguWltVHeikQmRiVvlDsK2rRIbyiBSLeEi1/6NF575Xkc3j1Jn6Xd69kub4hMlHBQUNl+ZyqFsyLBkgw0v12aPY2b2agF+yffXa1VTbzijJf1G60VKyltxNdYIumANH6vBN/24pp2CWdXk8Kp/fRJqFJw66zy1wKcbR/NPl1eKJYgINNctSzWGV4WCe4269pnLGLWbWV1GbYrES3IMGP4PdPjGBkdxQZ98VNPP0PmykqFbQ5tg+2OhT14/IFjuHnhNdx71xGGyr04efkannvpHGkWw9xiEe9636P488+/TF9VQ5DW9Du+43G0N64TDNOlrudLb2K6OiNC6fVvY7p8r6S8TRO3QRQZI5r1UPIVb3bY6UariiY73iDQ62pggURpkIjai6LkTaJH69yGJpDIDKND7NCmGa3St4Y6JTKdcas/SrQsM15Ff5gEm7uEv/i9/4GhUNfCj77efuKCBK8RQBOoIgqnydf6c7koC4vIbCFabb7j5/eWSVK72acgBULzbpT+asgK8PnK4ad6Mmy79sOg0NCFaWaXxcHbist0UcaEnM9VTE65RymXRYeCI2bOElEvra0hMzyIvuFhxsl1m0CxsrCE0R27MDs3a7Sem7uFHN1aJpNGX18fokSFV65fs2WvQcbn0WicfdjAAENS+OnXd/ajuLGOe48dNpO/sJijkjFsI54Q2Jxf2KTvn8Dxe+6hWHqxSCz1F0++gAbDv3/y4/8Inmyh2jWQRGLJv8psyQTqs7cy3X2v4qMR1/R2xeDxIH2uTUoQCKNTID7o0LR0qhVUNtZQyW5ic2MTqcFBoST6K024CGMjm0OVStK7YzeGdt+BGLW/G4gYYk+mkrY+1+et4tO/8jNINDcxkAiTqUHEMwPwMwwDY2itFXJxR4t+XAkQAUChbo2JShgUEvkiBEJbcqs8Q4yofnlpCWn6Wa0jsiF64g4V3Y8q7Lw3XTe9+PbFrAGxD1818KTkS0OTvyhwG2R4mdZujf61yJhcy3Amhodw6+YMhTyOoeER3Jq9aRM1Y9T68fEx68camSQLoWm5StCIN9q0Qdqf3VyyLX+0x2qKoeqrr53BXffcjddeO0Ugl8DYxCjOn7+C3bt34vTpK3j0kfuwSfqP8LnjQ3189uz/F6YzdDJG0wG6TBfdrHaqWLp6ymbCtCr02eysOqUQRMxvFNfQrVHiN7PG8EbXhzo1MkVpzUzsRCIatV1PU6k0AskeAj6ad2pupdFBX4T+ubGBU1/8I6xeY7zZyDEaoLwQtYfSowzDMvwjymbJJvAtTaxAnlC5hjPUfm2/qnDHxmY0bYEBq1krWTCySdk/abemPHgIdGTSJUBdmXlZGCvqu0AmVXirbBd8Ewm2wewHBSm4NTLpTJvmKy2esnE5aj8dKjbo6y+cfN1mB2V278cE/ewmw7uPf+IPbBF7mXG8zVSic9MEWrmbOn2yQjeBbO35UK8ULLUbI3YIJRK8ro6XXr6MRx45wOcIzefI8Glrs2YC33fffQwVb2Hv/oPY8eD7EdWISZ5MV/M1nKLF5kYYt6jDIhD9pQggf+Dt0uwR6N26eBKxYJ1a5JhNijhvUrVMU4e+ssw4U1Ja1UY0JKL2Lgr1DNqE9wQBi0xnIEoETY1SmNJp8UnsaBQFLFw9jVee/jwGIoyBDR0XzIIkBycQzoyZrzbzSgaYILLNbrtNOMkMxdjGYDJRE2SDngbqBEG3rl2x/RUDyV7c/fj70AwxjqfAu7+13/Oeur8Kac3/2Vsr7nPeWnSJqGXveYkldRRhkPGyLBoyY4CBb37ty7bXbCTVY1bm7IVzBHIFe2aO7dLUkmGa+DMnT9mSS7Xj4JHDeO4FZ3Pzu+66E2fOnKZLmCUdIojGnXHAAMHf6uo6+geGTBEzPSlas1584KM/jJInip7hKQq/s88E+ahZUSKeI5HKKDld2MqFb5lOmbmQn/6erV+4egGJCB/GT0UCzYQQcW1PU4Ia7S/TonBo8yubVUVmh9nBSJJgjKDNR0J7wpQ4vrLlZHYT4S4FZOkyPvXL/w6zLz6JA31sqLeJCgmyyhjXG00h2jNg4+tm7lhdBriv+swYxvcy79I2EU0yWa0RdPLzvv5BDI+OMwy6z8CR5laxmSZwdqHMNd8b0/iqcYC/rej+Rkg+1y1GL33mkfWgBdN6bCqHkjS7dk3xb1o9AtwstTwSDKOXtMnQ4u3ZvdsSTYq/M8QtKgKdL7z4olnghx9+GE8//TQuXbpl301PTyJG5ZGFVl81F6JXK7joupKZfsR7NbATRIJWj9qIEoW+kCMtDdywCiVr+FlJGQ2vaQhdYZwmMcvUeygMbZrwjaU5RDUBmQDLjtaRJvCBQqx6lXmUqa/SBHkJpjyRGBrBGFoiMCVSZljWQokWJTZCBH/hThF/+us/j1vf+HPcvXeaGCFK/Naiz13B2XPnie5Thgei9HHORkFv1jgR3pjL5ztYZMu8blVZK2W6NCij3Xu1EUKE1qWivpIRWkEmBms7nCKtigRYTGkSkPHGt++vqvtvr2KGrKRwhMCb5lXZQAqvFfIxFyEryb7rlc0hExIMufpMMIdo9dL8u4fRQoqvUzt2MujRDlANc01yVbunp43hL730kt3noYfuxKOPPmJrniXowi4SlNERus5UwtqcoUXtUqCa7K9OmcmtLdHClKBlDJ6NzSKjF4eAklYRyS0ykRoBEj+91HAf49/swnUkA/J7XdToh7XfnnaX0/kIfm2MUlhHOb9hu0iE48PU5hTq2n8zQkQdo0lLDcFHCezh30mGE69/+XOYu3IO44MDpgmeCv1WKYeF5RXT8D37DyCV6UWSRNI0QiVK1E612VKkaqOqNdhJokhLBejoexymkwidVp7E0Hf8DfGFZvlV65rtE7ddK4I99Ov0tVhcx+vnz+Ku73o/BZ46yt/46c5E3CpBmY9m1AWEetHJOWdeeR1aAKYpxkeImD2MreM9SWgiqAaRNDhTIzhVSFpWXp4hW7FWZuiWJR0Vyq1ajJ9M96JMYbtFNL+wtEiwNkLLGLf9z77+zDdszJsWHTHSjhzlPVuWAFpYnMHefbtpvgOM70kr3qfW8ZLeaUuLa8VBlfRIpAb4+whDto2CRNIhHOv24kgrGcYXr4ex9uoigt0aCIt4LTWDxNPhGsqOCWD4CToaeSLWwiay7Fw8vRP5dhi+ZAwdMj5ME51O0bz2xdEqbuCPfue/Y3IghR7G6Iqry8QAS/RVtWoVUzR1AzTDOqZC29MrDlcNBjQZxjGnroC6ppVG2dpqppltt62EdY2smRJOtACaxmWiwc/q1IJcsYbhPXdZgmbhuRPwX52Hl+2Z/sDbUaJyylk0KOwCasroiSIu01XOnj+Pp598EhMjY/jABz6AOKOODomvJVolxtUKCWUN1A5LDLFIi2ukldqzsTKPc6dO2jWaW7/KiKbMKET5hHgsCX8ogBOvncThw4dRLFVs3wodYlerNgnschYKP/7421EmmBYZCvkcjt99P67cmMGxex4kbkqapdTsyVCix5ju+1f/+t884TBXxHPidDFaVTlp+5sIsVvTPk8FeqeWGSwVXk4Nookk0+m16DYKaDfKKG1S20nUCLW6Cvp++mGtDE4HPGBkjad+/1eweplAsF2Ft17C8sJNnH39FRrDJvoIREZ37WJYlkGUfq5NDdOG2KSCpnQZSLIHs9qxLxpuIiaxKiRNgdA1BuQoBNYTXtsgp7Qls5aMaLGhMo3rtQ52Hr4L/qkDaPN5AkaL165jrVFAbNcQow3iG16vWF2+VrQwLMH7mRVkfK/JyRoJC1ML0z0JttHLvoLmdI108yASCls4p00EJWjue7XOx/faIS3PkKqH7kbAd21lDZvFHFF7A8ViidFIDUsrq7a9a56up8XoJhnvoRWgu4uG+MwYXUvJmK9rBil884tLdhaYjtrQOLztucV2tLQhkqzprdklmz2iqg6puqVFZB2mpAXaJRSXZ+DvNCxTJk3TsCbV0+boNonQu5ROLX1pl2jaV5bRc/AulJokSDvCDpQwlOjg7LNPoaMZY6VVrKyt0Fw2aLp76Ksj1Ajtgc2wcWvpqNYThDVCJqJpHRFNsAZ8lKVz2/vXLJMYS8YIfKkX9p7mVZxv0Zz6qCH+Dn01P9hs+JDZdzc6CaLd9BBDRiWBgAuf/wtMDvdhIbuAMM1nIJ5G7+QUu9okc+lnBZok9bynwFksnMLi4gIZQBfAD0v5TdKwg9OMm+976J2GizTxS0xxLZKKx6+lOCUszl7HJbqTMhlMw0ONrSPfLGONIK+umayRkCmC5m1pM6ZrV27Qb/dgbv4qzbiWDmhx9TgtaJ/lN+YXV3D/Qw8jpkXgdGEakxfjvaEINT5jOMH3j/7xP3hCP5S/UVLCkCsbZWGA4k51petno3KItssIknBsPbUpKKkgaOPf9OXNch7lzRXcvH4VKT4wvuthhDIpIskuPve/fgXf+PjvIlTPEa2T8PRTsXSCUhqnhmhyBePyMM2PltBRc4Q4lTHTOLu+kyBqdq7iTv5fsIhEJ/P5b/vGEF26G5vRs2X2JZSKRprU7K7sbV1n99SwsFFGzt+LyTvutYVdPZEuLj3zV9g8/zL8zVVsLl+xoxvpNm3prheyVBrloihRu0MSQMXyvCWho80C1hCvEY5u4Ctf/AIeeOA+Wjglj5QcosXQd/Q77j82zibOdglkcxtrtByaTt0ySyUN7+nNmDLt37+PQC1um7rOLdwiKKtSgPJkcBEDff3YOUGrSDegac9K+jx0/wOIE9HncluHbVCzIzTtGsPXqkK5KM/ZV1/t2kBEyE8mh4ngqVkksC0TYpc08qOpjHEfkfvNU4jSp2t8vesNI8QbNOtlmxCnrTqW5xk7khbyzflSC8PjI/jl//QLGBnsx3vf+Q4SrWlLCas0Z4oGyAESaWuQh6FdUHskUypNy2NsIBvprOOmi2CVmaXEsZJ+b9FyK3Lfir/IdJt2pYEhapqIrsW2DVqiIp89v9nAuz/8D/HVb57AX33hC5gc7bHN6Fdmr2FqdBCjg32mybJCQ/2jxmSFor5g0JlFwza2SLM2/Z+X99XRSjL1MYZMUoJ6KWvn89Q0w+VvKFqY36UAanvEC2fPmLDolLOZW/PYYByfItO1FdLC8jIVI4xNInWll7UJwJ6pnWbKlcK9ceMG1tZW0U8BuOPQEaQzgySRH/lqw9rpJ13jyV6HtilpOvn7zGc+043wgyhNqeY7Ca1r+xJlmmIagowmbDpSlECsMHveZqcE6Z+9Mh3UOmWQxDztBqwRLpl7zaGrkcBBCss6zVQ/G7lG86pQJNzyopxb47U0s/ysw99Jo4OaB8bqI0KXEGprZS/Bl/yR/LXiXVkf24N6y7S7A0NirEy5Jl/IUonhbRv8IbPJBAvBiI4LG6tmQl+7uoS+3ccxMbUXxw4eQN1Hq8J7CZ/UKcCamOAOHM1fOIMbZwmk9u2yqUm9PT3oso1dtZdKIruj6VO35pfM9CtWLhOVJzVliZqu4gqouZutyrgVufUV27Z1Xgd60ncvLq8SXLL9PmIQWRpaCc0rEJLXCJyOWtE8f40LnDp5iiFiHg8+9BB27tppgDFJPmrfLO0h0CJiz1WItci/WCLjMJ3MVxt9h4f7ntD4szYIUnwtIqkB2vPKp6mp1bxlsLJsYFA7LZCgSpDYhEAxgOZD++HL5GuygcyJJh6EVWmu2/4IytSCaP8AFhbox8vEAPRlNSLRSjFvRLbt3DQSxut4Gyqssm0ygR76rDbvpw9pSNlZpRelTVrwVC8V0NDIll6pMYXNVct21QmONBetofvLstA1VakpFfrLF06cscxe79guDNIXaqNDbZqk8fe6mdsWBUOfeS3/7SfRegaHWAdxlVqlQRoltLSrlECZzH2Xv+8dGmBYmaH5DGGKcfUfffpP0DuQsfZrqY3arry8Qjibp9CgBaISVBjba68ACYaiE01FE24VgCuzbzpUaf+B/eijJt+auYULV64h0TuM933wu3HP/Q9j1/ReQ+c695SUot5SEUk55Vw0imjbZlrIyZtSYGxPhFd/9Re6ClfUWH8kis1CCbFkDxqURhFEsz6KxTKybJwybfw9Pvq9H0K9yiA/LBfghEaarqOwRKNNipF9YgS1c63Zxcj0Ht7LSWxUC0XECKUunX4VZ15+AekQY2XeQwBRgx7aH8hOY6Al0YgcqW/mPZ5M21y4sPwSOyYfr/bIX9eqFQpCyw4Mn5ubo1n0IJlgnMznKZ+tk2aLJGIuV8Phex5G//iUHZ/WpnYHiLpFbBpquVwS396Zj3UTQTZJknTo0DJ5+bxTr76MFjVwfGKMIGsYgQiRMa8TDZs0qxm2VQRv+y2ItHYIa1Qp6ErkmMUjHRfnZqhQawyOalhZWUKhTCaROT4NM5M56quSY8meNEO2Y9T2XlokoXC1k7iKdFc2Tq9uPoJUNqsr4KkU8Crj+DhNfkj7qyX7jcaetdUF6Y41SpKiXaNEBFmkKGt5Y5NSR7xL06rMTh/BWTG7bkOpfkov5VP6SAtBHyKm02Kokx2a0wob1qK2RwbH0GS4IEapIzruWRFvh9rpLW2il0J4+cQLOPvKi5R6tUZrqhs4cte9dnCetiPSSl1yn20jEBGeIhPYLQoHQaayfySEt0FtotBJo2zwh7Gwhlc1xcof9lAANN9OLiyEZfZLEzNHxkc1rwodWqQGYbmmi1XIUJtQQhPLoN2SQnYsAfscZCWFTDi0qcbi7IxpZF+6x4Smh/TRfDiqFNsnOjrRBr+y4oR62kKpZJnJLAFafmMFqWgcmqco2mtHUF2jPLzhJz5Rrkx/65AbTWFzisY9HNfmMJ0WqqNh7Ab7TktIa3L15hyt0JjNdwz2jjhML62X5GSgjSj5QtBDIMQOietCvnl2SIMjCWp/nRoV0to13rzEhmo1g7RcoITclkpQush83qLR8KNBye8juixQOLSi2Uch0E6/8rfKP2uP9SZNaFt7SXpr+Jf/5Ecw4G3ggbuOYefuvTatOZoeQFALCKX57LCmCotwCt1ada2eoq/OOvvON3lf14xqCYrFxuyLxvjLlXXoGNgg/Xen2aGbYYhENF+SO2hWkGV4dt+7v9s20W9RKKTlNCjsn3IDDvOELcgXXl8zwRC6DlNJtHgpzO4vzsxgeGzQpljpdEgff2u/Y1v1W9HU5ufpT0/MURKi8Q5DYWX6dGqC9uPRFHItMBQzSUpjurFYIJL/5FLtb97PrOuWlmtadLdNi8x2tch45Q+6dLO1JgUoloYvTabTsnlouhnhOD9088mSKvuboEAASCZE8Z2KvltbX+fneaRpCmSWAyQq3RofrAkHJAo1ptk7ihTBhSYNyC+50qjKVpn5aZB4SuFqDxxJqUbPUmTcq1/+M+wbjKJcIxAZpCkmAh1NR/Cnf/A7NER+PPi2h60dA5O7sHzzJi5fuYyh4VHEMkO3+6Awz30v4dXmKfwfKmSy/L6Qc4Ak1QicTkjQzkwKTV89fRHv+q7vx8D0QWjfP6F1naTgo7BpLw8N3dpujRYVKiVLNlD4FA7GaW6uEfS99sILuOfu40jt3oF4PIlQMMZHk1Zavc6n8tcI+Ngm3qTB35C9JqDaW4B6TKEjLUlPt5jZ3qpC+QpJJQ7OZ3oVcHVC7QCBYINCoxMiZPV0HlCRzNfusf6eUYaoaee0hu1Ml/RsZ7r8pct0zWXTif3asEhr+du1ogEqHQkXkLnlA4XAUz19KNIM6x76ncxbi8x1n0PHb3+3SEBtMu6OzGlRaG9/HzbmbtqKuMLyvC3nza6u4OjBvegfHtvaSauDWWqVBjZ6+vrIcDKbn+UI4HRfdzGY2ydVbeUjk18t5SwL1iJhuvSl2lxdJ7vIUvmpaXNE4fMbJVvu/6G/+8NoKIQkUNJ4uxJFCtvEvLDicpr6ms+hmdyLGKd1mratD7FLeHERzz7zDDUUuOu+uw3waaWNDWzJbPM3ZJlV/dbBEnIHNDHbiu5/m/EUUmEml+kWPfG9y3RZDy/pK0uhhataNlmi5VOCppsaQTKVcpju/NgxJyrSEjHeNIRVTNMIkogngqoRWseZJjEU3uTp42VCh4iGS/WWE1PzPtbIrXuqiAn6+zYjyGz5JEmlEG0qqfCiF8VSDafo34/tGcXaa99AbuEmMgMj9E3j6JpPI/EoTHZ8JH+nfZN0b+K3288U093QTlUrbiRYXrkAankxu2bhogCo0sh2AA0ZpuHhazdvYblQwTiR8eFH3of4yIQzLZyMUQhbI5Jqs58aUZS7c9TSYxZNPldtk7ku+7UTLF0CXUGQ9+8QEMsKjA4NIT3YR4Fr2n4QCkPVF0shUzA05Cug5rZffXP7wc6R6eQLlcWhJ4WAPLhNa7pabQ3jl5smbaoEliWNGOoU2/5d6KWSeKoV4nR+abNh+coryXQlagS1tNSxbvPMYvQFWismZgkRK2GToUbbjBn+TpkeHb2rM30FCIPK17sNMRkk0y1cYaP53tE+B/Frj0l216ZIhdoEOSTV9as3MNUfwTc/879xcM9OxIcmKY0BouYsr1Qru6jUtImARsyCNJfOujvlCYSQRUiBPatbhJNr1UpqpWTJZVS1Np7WSwMqtmOSABy1f30ziwUtm2L8HR/bi/ve8X47UDlEQKlBCx2KE1ZOgYxp6WjGrX4qo6ZRPGU4NdQcrjoaqBCwJDBMqVSSyFartEpYYgg4yxCsL9NrbdMOLB6CuBAxjObBs+HEA0TxFsWozw4QDPA7CYR2XNQJsw7jHdrWGV2I6QHSV+6sUFDkVSbjW+g9cLcdo2vn0RjhpTW8UBouLdF75ygWZ/WlPnO0X59rlE26rAZpHb/zUG3XrPlxaqB2SnWJYRLK4jbMJJOs172EASm2tsQ9Qg2JDQ+gy/g6e/oknv6zT+Hhh++2o9o0f03xf0fTT1hcyXefYYWU0zZXWiBpAyR8nrkVaq9iYZsrQEHrmnYrOUTzJw0k4QR+FCbJoulEg3WGf5rK5KHlOfzwOzG86yASwzsMVMZTCVoVPpcWRnvtql+qepaK2yaf4/hv/y3FUvJEWq25BVEdOcl7xBV+Emd4RVcKxdzsNVy9fMnGMFLxGAZ7+zE00I9UIo4a3Uw7RozB3yuBpOnqilCE1mV5tEU2OwUdlFglD3T667mZOTz67vejHUqRjrQiVdkqFjVYzNSYrYip4T+Z7AgbpqJOuUSW+dci7kQiRaCiiYzO7E/N5nTiR17PBuha/U7lTQzaIoYxhNcVtb0lnzc6yrCCKN1PrTvxmT9Fp7CCkalBeMj0ICMIYQY92zV7elVxhalJYZJvFBFM0/mdCZYiC/ZFVkChmE6N6mgYWD6dnzmLzeUnCXoofIpgVtZWLZu4QTO+784Hsf/4Q0iOThIsaqoXiU57po0nlPSwPrG47VHRZzrh2O2zXWP/Oa+NLl0K29Zh25wkFwWVvl6DLFpVzy/gY1v9NOMh9ouNRjWfw9zF83jxK1+m4NSxY3wCw3QTOsQhRjxEzURTrpVRU6FCq0PEPnnsTuKTDLq6d9E5YIZMb9somxrlLgrX3xIAM9uKS0VAEtllvFKD0m4hUxV9FmDosrmZZ8N1lHPEmOl0ymHI9qJcuOJre08G5RgzC8FrtIjijwA175t/9Ek8fHw/So2cLYe2kTZGBQIxep5bdW/3GVriKwbbyJoKP5NgdTXmT+aqaMoQ3a3NnG2R6bZEmKBHWq5rNVFCU5W1T/Li8hJKdDcH7n4IB+951I4WCdPEK3kUCxPYkTZ6lMvst/ZT8/5U9Plbv1OMLvDotlvPlsLIosr66aAruQW1rc3b25JkmfEaAS8FX8Kv7KEEV2GzzorQTqY67EZJKJ1IL/xhCy7JG+2ZYacBkmZe+T+hcjExmYzcbqAYpqKLRFQ1Sp1TFdOTBF0qpkm8RinONH2VBMemIKux2p2APkYzOuV3RCT21AnvSC3pooRE4ZCmCsuP+RkWCczE03EbktW+rYo5m/SJdnaycvEh+jjWZpexLcNEiiZBEC2A6LpFWwmHIWL+rTSyl20pbK4gQRek8Ey/I6SFn7E7/Gm2VdvGhYi8wxT4OvJ0MU1apL1H7sKufUeR6h1A/+CALasKs80am9CkUGkog2+rNrS7rWpxxfaqFKktrWK1fTRpVf2aIEp8oKrVqTrHpkMB9BAfKc+uvesDDCUjCCPhiSMZzrB3OtJJyZoMovFhRFO0kPFRdCMDqEQGERrdRas0jmi/MEiMzwvS6jgznaXMXncellB6reZMeZZpVxFQ+L8tshAa5NdO4ZqMoXy5hEHbq9vIl8RXEM5e31wUqum5OgS3ReZq8YAMgYBemW5DeXGdTaffS7qFXlVtV5at+4r1+s6ttu0NTaKAVZAEtAM8KPUSWEdLiCmoadqJpdui5arlUCmuUTCWbf17qaJ9NdOIxNNIZAbQOzBEQZFMOVqtd+7MHLfqvturXcVr3Nft11bpYhQOC4jVNIuYGiogKCXSQcFadSuLo2pHzVml8CirGSWQpEXU+L4sFAlheEax4fZ1ABqVFF31nm9s2Zjtq2J7bPNGKtqoSJ0RONPnQp5qoNtwdUSSoldZCJlG3U9MtTTs1nsV/Ub4QK+Wb2Z1CSMhk9S5n8kdSPgcgih5SZTNtuQ21gmmViw37VFcyt/oe9oeA2ZGfvljPZtN1M6QVnm9vteQr7bGFYpVO1QdK+S8SrjVhmazSHS7CZ3LV+RvljZytDYxXJldRaHRRf/4JNpE8oFQ3IhsRLS2Ou7LraLN9qo+iomu1VRx2yELpz1e3KpBK9FcGEp/K/Povuo5jpbS4rEKfLr01r2UEVWbVMVLlw+6Ri5aSiil1mZUit1tjpy4rwdqDbiKGqQb6EJp0fai77TYUJ00RE0JUnWJKEZLGGQkbG0YgZFAnpitJI/QVVgDEyTKJkMjzeJUCLhrF01SMsmwBrh19iQa1y5gLO1HtriKNq+PEpTYsmMSRylSnTumV80+1cY4vC39uQAZuU9h1ebUaqPSsnbmAgVBGuQAVPVLZyE5R4YWKhvIFbKWWt3IlWzm7sSeO3DX/Y8h0juCpMbUY3F6Aw3OKCB1QjOy33Ljf1MRQ9yy/b2K4uztxW2TiiaLiFnuT8QL9cUVGL1X0XsJrb53LQuvMqurqs9V3N+p6Lees2fPdw8c2GezKsV89+H2g60fuUWfueZfDxMS1MNU9ZlMp26u+8iHO1rkRASnT5+2xRQ7d+4k8R3hcosaonvo2bpPp1xBnK9rV8/h1oVTyDBe94Q66B3bgW4gibByCDThlFPLpjXJdG2UZ75S5o2V9kwKTu2llrBqdEzZso6sBtuofXKUUVsvbGJjdRGXrs+ib8cevP/7fwiBeIY+Ulm4EOKMUDQGLYFV/11COkU0cjRf1SWsW0QDt7jfvfVavbrVLe6xiM77t1ynpC3ve/vvrSproldnjoOzSkmMd4VBfHDfexYXl7s60+XgwYN2oYjudkyhhG7kFn2uH+oGYqi0SFovTXbTrWKwmCt0Li1y9+SSRuoaFdtreltx72dMo48NUpt1UE+ltIGGMmfrG5g5ecoybtFkzLZ0FqASSiOm3ZJ8frlFLCWB5M+k9YrR1c6mdlEm2KtVa3YS2XouhzyF5frsLbz9Qz+IOx96BLFkBlkKnPWbbdT21hrS1QalzhCmoiJp9hs00Xj1Wxnplu1/u+/da0VH9zO9bncBmpOgz9yqcvs9LQBh9e3PncmsUhy6Gl3DaEP3FzhXUbvFfF0vOqt4KpVa19VSSYjMtPLrYpI6LyZqJaXy7bqZa8713iYFkOBqsPuZ3ZSvNh2ID9L3ehWxVE0iadrUUH3uXqPP7Rqfdn6QhjbZFrZBUsvntEsVrN28gtzqTSwuLJJxZFo2i4H+DEaGh202qeaCCZd4eS8tB3Zm87BtbE9RaVjG+dlcGZuFCo4/8DYcuf8hBBMJtLTzrQQuSEGi79YS7C6jBi1BVjxsq1O2+q02Ov1z+qrUqfvedYuqulYI/q1l+/fbi0snp7z5u29XXNq99T3vZO9dmqrqeWK++KvvqOlLtomcvtCFargkQ41ymanQQTNRtQ+NivsQEdNprCNxTnmD4W/4JSehY4TgBwrBnI/faKyeZdeYcJAB7LgQelWugL9r0JzLhzphmQRHgZpGrmTj2UEyp1lZpfCWiNwZZ6+uWliovWn6ejOoEiw0eF04nEA44Zxh0BQDGALSUzv+WTN/5BqEeg3LyFw6WigBF9Esratv1G7+3nm1XlPTHAujcXoNfzo9Y7n9hsXIJE1/M2PlloxmWxfzCv5/6/1t0uopzucu3cQ3+x3/1HUOzZ3v1V6X6eKrBqV0oSebzdqv9YXLeL2KQe5nqm5x3+vVffC3K9o93y26l8twVT3jrcX9TkVC51oFmST3N+qQmLC9bfpc11FCyHgBuY7tZSl3offquDGL8bSul39W1UBNd6tbOj7YtUQSvO3F7afzfIeQt9vK6gq4iiym2nbbl5rpfeP7t75uL+79Vd02uH103zuvFBa34Szu5255699ue8V0PsE++1s2DyTjO5Gtt1tM4v0UT8p/aGcFjzbibpZtVyVic2xWvKjGehHpFlBZv0YfSV9eW8foQD+1KYkQ0uxQGI0QO8ebaaaIrWVXZ3kreSvQ92pGbLHWRqnBv/l+eGzS1p2lAjWbq6e92WIMbZRbfuDRd9rcOxADFDxp+Ad3I9nK4uJf/haKM+ex8+DdiPaPmLB8u6JQEJrI4AmgRdfiDScZlw8h3T8EP81+me1T0kgjh1rMqa3hSUYjpJ/tl7Wz+/BVn+lV1eulMDKaUB6AH9jkCA3deolXvLQ6HYaCEmj79dY9HKa3EQnyt/xGS5yijFg0S1a/k5aHNS+Az6ets2t0Zp9UQeMKBDC8lxM+KtsXIVC1wxGVtwBdT4DRlj3pbyjUIatO2ZL0rRrt0nzV2RBfAuvlLjbbXoweOIBD9x7H4Yfuxw0tmc2MYSI9hlhHM2aIKINE+CFpvKNxlsDZsgCaTq4ZJTrNtFAn5A6FMTQ+gbEdO9BkR8JRzTZdwNLaBtJ9A7w2iHseeAhzcwtkPOPPJiU5kURvMopUsIvV2evoy6RtmJONtHu71SD/VrVtxdgey5bxb41OZdeXMEfssDp3k4whgam9DA+I+pU4qiBAgQ8rFt6izPbiMK1L90KxaFHj2U6tdY/5GD7RCrUFrio5oLQMlFkrK+gUFtHMzqG2MYPq2i20+H2czQ4oN18v21w6jXfSjFHY2BS+FXjUuLpSyc1qkW7O2ZlSWwdr+rhmEjfpXqptfuNl1EG3pbmEt4/BVpHZ3F78vFif6FhN9oESS/QrySLDfdRAufYGbzw8OW1beWrTQE/Ai550lNrcxl/9n9/GXZMTNAs1tMMMxWKaxhxEpBWgdjvP0BYfurc0R7NPikSdOi9QWTCN/wbYeG3SfP3mDcSpcZoYMD29C/19vbhFZpeqTYTol5PUSi19DnlamH/pi7jw1CdxYO8UfP17EUj1UbLfcDPyx28UUY/MEWqkMEgjtTeLpmQpG4ZYn02Y0KwZHfCuA934pQlsU/ury8yy6G/Rhfpt/0Ikvs5RkRZXijkbjVNMv762gvXFGRrGdZsYqenLWrpkI4IhYiYCyCStixinOW0jE9OoK7VLodSaAOmCtFjTvDVBwvbbY/uV5m7QSjnz69QCry10kIVQ29Gu8BO6t+1bg5op2FY8yhvz1XLL5Ip2RNBMFQNaNLWDw7sQJkEa1MoGGxEPdJEi03UMSCQe0xbfuHDmNZsuHQo26UsEbJRVkh+VGXfGlCWtuqcmI/ZO7zcfrLSrJOHG9as2YHPgjgMkSMLOW9ZZiDoOXK01JkfjCKcHEQ9Tm/Jz+PLv/AIGvQUk0wPwDR9AgOEXnYf1SUUW5U2FzFBxPqXgUZMEwrS4o9LViBWtEBliO09RWyUA2hM20bfDBkj0a5HYAUr6w0tzSlqxjTdvXMXlc6dtRpG29pJwkQyolvMWGalKWOT7bdImBVwpVXYMAQLNRO8gDhy9E8fuup9/R1H1aP48QTWtnvb50dGOzVoRM3yOnYGh9CrDSs2OWd7IIldoYPrAYXZLg0xkuHveu1tck2TvyRCdG6m9SeVHtNtgvCeN0ZFxdAYydlowajSXbBxdBJKdOpZeOYG1+TkMTk9i8PBBNKPyVzRLxXXUrl3CZraAaoY+lRoQ8IdMuiPxBIWBIQQ7XvVrZ6kItVnJD81+oZknIXXopZff6Ui4Ds2raRjdr59ESPT0M7Li7yjFl5/9DCrXX4anvElNGYO/bxJdEo6Pu+0+3DBL79ktCiCFgV0WCOMnrGbXTA7atq2JtIZcEpIn480V8LO6V8uCQtCYtNKmUhhtt6J8xNrSddabBIUML2uapKFxg03bRUPr4msNH4YGB80CyBRrLnyB3ykSGeghjkgyJA6E7Xjq67MLmJzag8ff8z6M7T9q4wiiabWwgasXTuHaxbO2GZEQ/1ef/jLuveselLRUOpLE/mP3Ye/he9DgM6Rkf20fWJfZ6jINBjvqtwR/jR9M7t6NaDJtZqOWisGXq2KEWtemGa2ghiAbu/7qORQWZ5Hjr4994LuxSeImoyEsnPgmQnPXsEaGH/v+f8znCAwJiHjtLEwqOkGgTntQWEhfpcEUEtCgCZ8ngla1IIIMtxUnfJb2+4+SMFbZhurSVbzy5KeRaPPpSqL0jiGSGrZ9aLWt9rdjuIr2gZUtU20J1dunogP11l4chkvDbXtUkx6temUTtxRE/9Rm5TSURtaRWHUC0PxmlsyL2opVAbxIhJrhDSFfdhhcJWNK9OvKf2vzn3QqRYbHMDe7aOeLi3EDQ8OYnJ5GhJbs7offaS5tbXke50+dwPrSHEGeBzvGhvHFp76O4YE+25Xy8oWL9N+ECa0g/utv/B6a4RQWqPG+f/ZDH31CHdtejeesRaKDFju6g9I1OLETgWiKmhwlwAoaIBlkw0sXL+KFr38BSACZkT7b2TCV9qNA9K5twWKhHtovosSNVRQ35m36s1aF6lgHCRShAKvibZpEMlYzRGRONc3JjvvT1GT+XdE9dFAagY8GTbSZoHZNirJ6NHMmN4+/+PhvYs9oDzQpou2N0d/22PChBkO6NMXOKJOYToZRsCzMEVOl5eyveWAz3RR09k3xuc4el3CYlos+utgq3Tu1KuTrIEQ/yrfsTRsp4hTVJIVsbIA+mDXJduzdexQ7du6h9cpAx3ZH6RZK+aIN52pqmWYXa/my3NcGBWZ9Y90whObTC33P3byJzeU5XLt6nu44i9UFnQb4OnaM9GNx7joFvIxLs6s4fPRu3Lp+DXfs3098ULYNmjZLVQxP7MaOyT3w/fO//+EnJL3ypdoQz0tgUqpR48iYHVP70D+ygz0hWCJgkOmWv1WHNSsmzOtz8zfpr1pYIqIdGhyyU3M1j7xM6S0WW+gfnbDcdmtVG9zWscHvh6YOk4CykARywgPUXu2ZLsKG/Aw+qD3SPps3R3Mrs6cRMZ30oYUXQRIzynbGknFn5InE/tqffAzHd+80lC0w5Kdg6oBZgT6ZYLVZGiYAqhyGAVEyyOJTtkWaaoZcSN4Yq59QCGXgqdX0J/yO7kv3oUAoUVQzMKWRrxCiNL9phnRxonJfuYYYwWeAPidBmqUI7krLWvG6yGfzKf4u8tT4eDxqluu69salomi776WlJdYVAkChAlo74pooXZzmHdSI/GfnVnDi5TO4colRSDpMX94lcNOOnSEU6aa1O8XuvXtsfkHf0CCiiSi0idBAXw/yq8vw/dgPfu8TcnB1PqBFpLqWL2OcGj26a5pmMIKu0o6aUcGOaNdCrUfXZkJVmltt1dUlGAhQAhuUpmpBuxwybqxmGZV7sb5ZwRCZUM4vo8HOapSuRkAxQGkT8Y2xYjxJbNWIrFhfqFMjXppwoVEyZ4621s+pHZpGHYpGyfQIQ6USLrz2EnK3LmMoo1OCCZaEeklInU8lH6v5Zo5tFnPJWCVeWPVqWTKadD3Y2WxflW1SpaDYIgpaCZ0rG6AGCqkrZamlvYk+RgZkvggeJ2MrK+tYuHAJ1dUNlJcYLmZpkgs5NHIFZBi9kMooVFZ5H4I6gs3lpWXMMdRUGzaI1psSfj6nvyeDgf4BBPlc0VzC2KSbiyciSPVEMDTcg7GxPmKFCkrFqqQXhw8dx3o2T2UI4Z3vfByvvvYa66u49567sDR/gyFeB+dOvQ7fj/y9H3giW6ohQt+cYGg1uecANZpBFaVX68MUHiiMkZJEAh74GWJJY2MEUNpZwu+lLypu2oLFRUpngEITC3UU5mNlJYfesQFUsivw6dRF+qlg3yB6R3c5SF++8C1FjJAf1GCAsle6zokeunw+JZmMDhKMiDABhlqBegGf/p3/gXsIEO3MPAqJULbQqnaA0IxUl1nSRGXapPV6r9SxXrUAQylRVc3ylcnXqy3P5rWa9auwyW2vfLbaVS9kSY866jS/azevE7vMo5eWb2V2BjG2JdPXj55hCgWfsbqyiMHeXmSp2UqSaI19Npujf09hfnHR+rWwsMhne5GIJsnMAn17DiMjDHebFezcOYaBgR4cOngYDz7wgG01ppPwLl+bQYWWJF+pI9XbZ6HhyvIKpnZP26DUt154EXv2TKNvYBRDVDTfj//E//PEBLU52cuGkTgCafFUD6Va+7coDFHnWY3g1IJGhfavgQB9gzYVanvq2CTDo5puQy3RoajBQAvaIy7POLDDUE2AKkJAU6WZiQ6PI9U/yk5oBu2bx5jlU6sVh9HuKJ49m1V5ds2SsTMGaapF+gity2/+0s/gbYcmEaWZFyO0oFBbi1t61UwicYiUW+aDRdpiM0xIWHfWjky4/c2qNjmvfK7MOH9vhoHXySrpn1yNAFqMELNKZtcYQQTaDfrsPuSWFjF74zqGevsJRgni6IOjRN2DfX0Ujg4Wab7j6TSaFIIrV67iKv/mLW2jX8XhI0MjmLs1a3vGKp8RYZQTj9MkD/Zi3769jHQb+PPPfAGvvfY6vvz0dYZfGtt3Fo6ePnfBwt7v+Z7vwVee+jIjhAZ2TowjSbN+Y3bZXLRncWm5KxMlwNJsEEbRJIggkmBnYIRdZEe1e3OcBL927iTyBGAJonNfmL4sQuIESIBqBX6GG37eo9bcRFBnrnaDWNU67QS1JN/C2dkVPPD9fxfdUNq0VhMTWkTFikHdETuNn7sDOYZ+xSAyXEzQWjD5Th1K5a2W8EX6beQWcWhHP3zRHtQU7jC+bVPYStWymf44Y3AlMD3SaP5WfdMGPyrOqBd7SCumon6quu9VgiHFvU5xwi6GWQRWer929TTGBgco3A367xjWl5fw9JNfwiMPPGhr9C7cvIHRQ/vNwkRIl3Fq5fXL59HtSWCeQnPq9Gk0KAQnT5+i6wgi3SOXpMP3SnwOw0/G2Dsnh3Hs+FH2wIfnvvkCFuZXSe8AAVkNu/cz5NQGTjSA2SxB29VF/OiPfAS57Bru2DdtGTit/1+av4XVbB3v/9BH4ftX/+6nntDkf6qymQMbo5bpkmATXBhFSGybIkyTF6VpVJrUwx5FKShd3lC7NWjs2jbk0eRG/iNp+QGoA3VbZtQqNbDe9GP04BFzE65GCZBJm2XCpZWa7uNqtYjuvldVdJCgkHkKK7h+8nlcfu157N0xgZi202CbxATbEYpaLsaGGcYkEmma1DCtgrb/dJZb2cRD9Uf+mn1S310EbyN2W+Zcz3SQnIjhVC1BUmo5T3Sd31xFXQfz0Oxni0VcuHQFH/zQh1ChJaOXQO8I42y2JSbBY3s0wHOV/pQNwavUxmwuSzRO2pHm4oFm1CofsUlwlckkcOjwXhzYv4+0DeDs6cu4eP4WhYARCTk8NbWT+KCIeDRIPODF4YPTeOHEDLEFgyItLaM5r9AtzFy7aoBXOMOyc8sbedNw+U6FM9IuO1pZsTEbrZBIi+j99Jja2Uib8mu3pdWli9Skis6eNJSs1Y/NTg2tTt12PYg2yVT6llyb6LpWRqwTx1I3jclHHrVpt3qOtFcaLs0Ws+yEAuJiFX0nhosxIryFUrQIvuIaSrfO4s/+13/BQ3ffjeGxaYaPyofzdxQ+xidsH10CzalpeCKDukICCpmNiJEQxKdO4f31DFtQuFWdj92/+Qc1yC3u97J+qiFP085RUcKjQVeWSqRQIROapEluZY5+OGe7TfZF01hiqHT52iV4esN4+vnn2Msw3v7Od+LZbz4P7ZWzSZMsF7NCNL9vcifGxvvph8ctpn/qy8+QuTqhIk0A3bBNfn10k8lEGJX8BoaHCOCIJ16/USbC38DRowdx7NA+5NaJCdp1XDh7Cvv37kU0miAdyVAHMVO6+V5DAuoYP1UXzZRQ9p1ctzpLyfcQaY9O7UXv0Kgdr6FpstqdWaGB9nuheslAkJBdG7v2UULL9HmamlzYWDFJk+qIaKsEMUKWmd4UO0yBElPYcYWf2iTA3AoFTtOO25TUZjGLT/z2r+G+Y4cZDvoYq1bNR6ul5mMpyVQZ3t+xSJYSoTAbMrd/Ypy+5jvbJImhoEIbCpiPQqcJEG3F8WSaDtSxJdVbVTtfamsSLQ+yI0PpLyM000ECxBBrjYqgZ2vGTDyjsfcIw9Q2ljfX0ablivX348zla7Z9yZFjx/DKK6/aqpUN4gBR2+bwjwxhkgBtFy2XNtc/d/oie6bZRSEKEgFtg0qiAR0KdpNMPrh3Jw4d2E2tLiJNHNVoeFAkQM4QwC2sbOLKzBx27jtCEiql3YDv3//kzzxhwIS31f9l7ujU6H9FMppS+7+YJo2zD8kqdp7mVUtYS1ojrl2jKLOaZK9FBbbTCI15m42Slrfo42r8jcfXRipKX0rg1aS/Xc8WiDTjlHCtrCAXyASNTytE06CAUp4ycTLJJaLQTG0Of/Lb/x27hgcJaHoMXBqiZpt81HAxXZZBYI0dsfXUzqlN/ESWQh/zWy2hUrgji+ZpsmWMgUMUrBrdiuaty/TrhG5L8ogeRhm2yzCNI0CGL/inZthqj3YN6hQZhtVJ7Fphk8LeIJDK0w15UKFgad+cdYZR3bYP6WSvnWBliRUKgmaoKkTV6N7gUC9GRzK8vxffevl1zC9sIBpP2mZB2UqRsXXGzqEfyYQxPa793b1YXt+wfecvnL9u2k59Y9t8+PKzJ3Hycg4+/n5kYgyL8/OizBvFNWXm37a9uu+3V2chABlIBKolvPpMflOL8hwfyafycw0van2UDskMtKvILc9j+dYM/foaMmR8nNUXjKPZDaFU95DRbAdj25YvSiDWa5LZrRfRH27iLz72W0gR9ae16V3COfVTzKUoUeL5DGqowsIQe5yklumA7RgZ10MGRil4Oh++vZlHbnYe9dV1eAiOvLU2yiS+5txLeLXvqny6MYH9kIz/TVVLsdtVzYWjttWp3TRcSpOuLK/h8vkrBHGrtpkfJc5ERszVIkNtdJxOZ2z2rrODpVb3ZGly45iY2Ekhj+P1kyctAROmMoQo8Bpf6O/tQSYZxa6pCfZbXoo0q7awsrqJs2dusb1g/J7CjWsLDD+DeOdjdxJzEdcyPr+1sIJKl2DXMk5b1djP6r5/62fbq6YKy+zqhCXtFSeXYIVq5EyWp7axowoNtAa9S5MT83VQZ0xeW55DqJpFiDF0hFYgTEZpckDIzxhZLKSw6AC7iga42IQ4Q7/nPvsxeMqrSPkpZBECOGIMEVH2QA00oZNpJvGCZHiEyFhm+frVazh3UgMM53HjygXcpB9dX1pAfm2VmpiHdqdShtETDJABtBjEFlqpo4EjY/7fUiRcTnWSL9oTPhVP2HzARCyFUr6GFTKtUW+bpYqmEuyXw/goBXLfvgNGp431LEHYtA26KFK6fOkyVlcZ47MfjUYbc/NzbFPT4ulyeQM3b1xDLp/DRr6EYrWNE6/dMOA3v9ChcASpRAGcP3vGJok88ZP/2DKhn3/qNIqhEfj+7U/+1BPWeP5AD3cAkgYwHPDkFlfTb1ea8eIm0TcJRqdCn0biU+xs5ijNnfZ0h5IgDI90IJwydCpBWoE4bX6H5mnx5hVqRRPJOLWZJk0rJ+Ub2UdLY4YoWOFmAVdf/grrMxiMetHbo40Ek/T1FF3lvCko1G2E2W75Vq1AKRIAzc3OIbu5iZ5UGmlqRoyWSOFYjL+3pbwhPxJ8H6TZ17JoHVAnN6Ykk3ay9kvoaBXkxmTI3Sqc4FY/za7mluu5OvFQNOPlFNkuma8dFqmBBHOanaJ1a0L3SQpRMV+02Sz9/QMWpZw7d9UO1tFWXysrKzS9S7ZThUbMVtfXMTIyatPB0xm219skI4M4fOgQrVIFr568bEPH127MYnK6H8vLWaRSESpaixFKHJcuXMDIcB8mxoZJC+Kk7bsk/v9Sg2RMmRoiLVc1syX/yQ7Lb9IBkgCMz1mbBBqFcsPWiykX76Mvb9XyaBBh1rPLWLp5mcia8Tdv1CQGkFAkGRImWllszpzFyWefxEBEIZEAHU28J0giUhO1mkFMIokVd+t0fG3dpeXB6d4MJiZ3IRANU3s1dSkCL1G+n68+A1UZ5CoVbNIERylAOsRPEx807m0x1VYRA/+myv9kjygFzjSjhHBFpgdJarieoZk5u6Z3G5hbo3lvlKvYWF7E8OAgdu2aNrchYDk62m87WMm9leh2ejP9jCjCejrGR8dtdvGddx631b2yJG2Ct1NnLmItV0ZmIEOsUCT469oUcWXlBgf6+bthujYPTTqVt1rC++4/gD0JTYL4vywGUrbVBomr9dQitsy5pFvgSMtybXN+Ah6ZVG02oMNwirUuFtaLWK90GKrx704AbWpBkb6vRQ3xEN2XpNrBGDWGAtXKo11axNc+/dvI+JvoS0aIfqnZ/F47N2mkTelfWRXF3lo6pf3NAvRdSYKfoG21SeLI6Mvsbv1TeBkNRhDxhWnOWyRyEuEYwR37YNOhbpNErw4I3F7fVEh8BRBaIKhKgIwOn6mt0XpHR5DSfnHDw9i5Y9K24CxsZJHks2ev3+RzY7QCcQwMDFhIOkrGnj9/ToTG3Nwi+nqVS9ey7ZodzbG2usrPehlqaap2BfF4GjdvrfL5YZw8cw179u2wExKrZZ2UEUKBCD5F1N5PWkzvmkC2mMPgjl1vHKflxsWuSZepoTtkl98AbqoCqrpuc/a8HcKqsz/8BG9KKsj3WaW/7tLU1wiKigQMq0SRgVgPyrzX5B2HEGa8HaMLSdDfaUw73DuIfItE43tFS4luFf7yIv70f/5HjCXJhHqJlGwhNjiJULzHDthxAj4nejCAT0kWceROlFxRW4XCE1rWpGOEm05Ypvs3KSWauhzTAopEAjViEJlxmVzFJbqveq7/C4W7xaXB7UJBsryMxIrPlTsS82wqGKMQ5Te02FLZQ2GG2atX0aSfLlHQjj36KNY3VmnOz9nCjkIhZ3mCLJF+KqqJix37bSDow4EDB+wIzeXlJXjrZUxN78Grp08SMPdgI0tslAhZTF4uMSpiq3XSoqzh2PiE0VjCvOe+x7H/3kcFVOtdmQw1Tpvksr1vFE2iI9cpBiYEHjk5MjbCUGB15iQvIKOVnWHjPAxn2tUC7LCdorbi0ABIEYVKFZUO4+F4H+ID44j39CHVl7HBDVKIAkbNpIkOBKKW7A968mRwHp/6lZ8js/22IaA2uheSjY4fRICWQIRxhdOQ9DZG2Hs2U35VxLc15dqhkhKvUwp76CsrZP5SsYaBqQMIsT1aNePeQ/1UMW1m1TSv7cV9joqZ9a0/+dasib3nZzpnRc/XMKVehXNmrl602Skpmv7BMcbZdH0vnXiFYGvBFC6epEmnktiZc6SpfUbcoXPRdayWDtgZGhogoFu1e2pGkDJ1fX1pcw+aY6h9ZMN+D3bt3Ikj970NI3uOITq0k+FvitdTMdQxdbJFJ/8mZrO4nVGh1TRgFWTcVC0VTJIEZ3SJdVwEkgNXJ5UqpX/Utl1K2CgZ40wDImNpbrTVh5IWXjFb6VJqoTS1Q1/jJaL/7f/8HzHa34ME0azuqRk3Gpe2WaVbFshlkMr2V7eKIG5VicVjqFMoX33tdVy5fBnJdAoDI8OOK+D3365u6/63Ldvp89eK2iFrYe2RYAYwPr6D4RIBFd2fTlsQA+UOR7c24FVIm6DV0W9EQ9FUf68xhLVr2Xcdr6EU7MbGGi5enMfOneNmjTUuoRBOSqbrksrLs+sxWjDNqrEz2kk/9stB5spnu8R5o6hH6jqZLa4qT80faV64uOzV5W6nqUkyiW5GSwJkC/tCWgyfoGZGLeGhYVSNs3tZ9aqzT2rlCl1AkQ0GPvWrv4x9I73oDfvoKlq2YlRzwLQBj8I9MVvtVd3O4LdWEUtVfdJJTDltTxpPkrijhpB76SN11PQbHfj/b3Fz87dPUKay2FZkSvGy7ZqweOvGTaTp3oaGhpDRsi72TVOc1EehfkcJOzh/4byln++++26cOHGC74uo000dv3O3jUGIJ1rzp5HCnRM7aNLTfKbPZs7oXglaU8sZUDAYXUjD1WkxqckHKBThX3yQY6DUXqfBtvNyiWCKfoRkdX7H62w7DjGbDBZg4zOo2bzPVqrVowELugtb8C5GEQnbSQp8r71MIoyt44kgvvzJ38VQ1Id+bWHJZzSqFVvaW6dZ1KIAZb/UAbdNbnGtlFvM2mwVu45VmqVtwTRyNTw0atteKbzTtGCZfTP9ZqH4LOUR+FYE+tuK+xyHPlvPt8cZdfjKz2QGCC41S6ZeYwjKMFGvayurNolCs1kGiea1OneUAE+p1kGieA0kSahrtbqt9dPZZ1eJAcSjXoK3sbFB/kbTmv0W0+sa4Sh2xE6KqtFt2blqfIYynnViKg09W7ishunmAlwWR7Ma2qb/0vemLWSoMtOl7Dri9BNaFy6imJa7BNZvSThJpaRTSYw2G6Uts2zvUWOSSyS7McMGAiZvC6e+8hdorN1CD01vgN9pk0At+c3lC4w/+xCjdmgiwlsZbm3bqip6tqr7t4pobiNyjIl1GqO2HtGwpFKbmmUq9khYtTZN06Mq1BqNMYSDzia4f1NVUT/FHGdrFWqkBMeK2qe2qvI9G6Gf6DnCS2KwhmuTNNkLc3MY6O23k5W0JFrmXUumHDo2DckrT7K8vExg2rCNloaGhgnqimbOpeE6UWl4cIAuIMZYfg39wyPEAR7bpk1bpRfzWegYMq8lC0g8DQuqEy6x3ASKhkztMwIM1aZWXsgqbNHTITsLr7ecPKu2nOpoijEJppBMy3g0zcg0gb/Vbkk+3lvzz7Sf+80zJ3DhlWcwOZii1MfJBKBUqGJxcQlFmvuY9pyhieITth7218t2Rrj9uF1pIYQ3tRpDCQzNFJG1UZ6Avec/R1BFPGe/15YhfB3q89ay/b7GYL6qSBAFfqWhb01aidn6Xu2SRQmyKu6WWddy5n7NVOG9xFSNjine1r2ltdp1amJiAq+99pr93durFb0wE97f328rfNcZBen+SYZhyvbpwBzFizpgT/ioRs1W/l/XGGgTI6Th1rYtYjmMfoOAzkOoHbzONt/jZ9uLruH/rKqxdk92wJIS1BZnXreIy7aQ0crDK5wrrC/jS3/xGeweHwL1DtVGi1pYwOLqOsO5LCYnJ2nK6ff1W95D93XrW4vbVreqH9YuCouSKtKaHloLtUIaUSlXLSvXqNadUTDef315xYRZ68w1zPnWe26vopnQ8caaswW4rje3yO/MrFgCh6/8T7RUyjid6iGq7jU6ynTLh0uwtMa+UlQuP26TQQSy1O+x0VHbSFH+X+GbsnFGkyCFQ2fH8lrl4SUUlFqbGrVn/36a9CaZncaG9tVlG9kAKpImgbPI3EkqJQEikiSdPbLxb9dMq4Pa2zzol2ln2EDiKMskzeGPRSF+TmlvVGwyXqNLs+/Vlp4Bmi/eS6cQ6Uw1H30NwRqqeSRb6/jDX/r3ODScIQMDaHijaG3Owdsgw5cWMTa5D75Imv43zrbx7m21S3idbZCl2KqyGhIAtV/+V37NBE6slXBQkLT+uyPQT9AYpeRXcwwhN1cRKhdoRUrwMdSMUttKZy/DQyI2Kf9aI67wUtZIm+ZJ0G1fWd5LtUFrt0xGv/LMM7h58gyyN28xpGyRNtpFscbnNs1dBT2yolQimt74wDBajLObxDaaIFrg8/O5DTKeDCdm0bGgSuIkMxnDPyM7J3Hm3BVU6l0cufM+0raCfDGLSJRRTHIQ66tlDI/soHDE0faGsGN6L9tFK0Xh01p6zdDRubMaILKdqbZL7FuLELckQ5u9agxWuz7ZllwyryYL/J3+6XWL6Vo/pfeKg1sdZ223bmPXkxDyUToeqycVxW/+0s/j4PQEQj6aUMbwmuGZL2zi7NkLtjXo6Pg4emjutDZKGmKDMmQqOfumun2tmBRLRcynlNmrTWIksNHRHUFNa6bmyKBFgj6CpxVWEqZQx42XzyFcbKOHtibcpYZJQ63vmljB/rEPXfp+dsyqzO/p06dw+swpXCOgsjw8hU3Bj3AAe8ufKwPpZCHVFk2cVJatl/2S1ZJZlrLp5CUpWqvRts1zleLVEZgS9ADD08NHjrJXskx5pNO9Zkk2NrJ235HhUUxNTdqZcstLqwZuZX1k0dp0wwrZ3GMy/3aGS7vZYMI/G1VyzgHn32yovJ/9hgSR1tk9+F5j2B1Kd8jHvzXqpGtFKH4vNB/htUPhLn7vl38OPVqhJG2hlDdLOawtzuLSlWsYHhvGEGPTNIkSJnE061OMFcFcTX5rNXchbd6qzvxx53Ot09JJyERrJITfBmloXW0vU4253fXwO1At64DdKDavL8Ff0pbiBLIUbG+ra4mfVr3hWDz1iWGeqpihkydoY/DoO9+BiR07TCmIhmwyg0NDx9+ryvLIdMuvCkvIVEsh9F2lVLbBHm1AIB8us62M4SoF8o477rDdOdgx9GYGyehNc0kl0u2+++7hvZxtV06ePInpvXtsxlGSrkPn4wSCET5PA04JS+KQ4WSYRPfbVFvwR42Wz9X+5LbXKBunRIL8nEF8abQxntdIGPi91jh7/DL3vJ5EUdFsEu0mGOnU8K0v/hn8lSxG0gnG3zpPJY/VxTmcO/kKBkeG7RywEDugcWNGFxQuMlD3If9s3zIx0Ri59brF7Nufb/3tTFLUfHstC3IW+0lgKzTFIkqV7/snp7GuSRc9/bi6sIRFElsTDepdWicNAQrYCUXKrbEP7quqdkA8dPgoBaeNKNtbZ1gka6hUr5ZE2fagRj8SgO9JNQQZjirXrRUmcTJEVkLgTczXdt5KuEjrdQSIkL9AmzJrKvLtkUjShlMlzEeO3MHbt5BKJ3HhwgUcPXqcn/uhkzB00I7GBjSPXgcc6MxTDbUaSpeEqZiWblW1VSNbjqOnhpMI2vFQiVZ9rxjcfKcRgf6b74XibUMdvmofVTszhb9QBCCND5PZ+VuXce3Vb6I35EGVPlRnfZ45+aodCHfHgX3o6eu3sCkaS5hp0lFdYrgar/yyKkWL7oF8la/m9zLdbJBTjdHszDam2wdkoIRRuQTDJIEQCi0Pdhw4DB/Dmf479iC5ewKxyVHMFdaRq+ZQa2isvGWoV7N5dW9p6e3qC9qOxsMEVhJu7RaljYE0BFPYzJEmshKsbL+q4npVCYK2LNGEULbYAKLQtaKG/Nb8PmXTbt68iR0TO3D+/HmzCIq7Z27O49jRu0z7S5ZV69jZK1NTU7SEQaOTJnIofSvFlBsQL9V2+hAxXOZGpluMFNPdKqY6AEgzSbQnuUN6EVsElOqR9HqlRmsBoO2gSD9eoSTp6ChvNIE676/vwwQuG2T2U3/2CcR1DZm9MEsTfuki2+LHGDumaU7y11oJqgV7AoUUKYZ0rNZgVjFyy1QbH99a1Xb2b/tnaqeXgquzUDTL1kuAtlYoYerIXVivkgl8xhyB09t+6CN49Ps+iKqvwdj4BsFbGR6i5QjDHUsahWis+bcETVWzVTRpYs++/QRgXoJLxu18llaJ2v5x1neHoNLy25XfaXYQKW7MVpZNWKLEOFkTKKTJq6trZpG++tWvYj9Rt+JpYaZ7737ANkHQVqiZTJJCVsLw8LBkmWY9hQsXL+HgwcMM4eLWd0VbWqGrIzUs86mbtqiVqpKsN7SchCIhtPZJJlqnDgiQsfXGBBMbXcTPzCLQRMm8WHhD7Q4kdJBqnDE0JY2MW52fwdlXnkOKSHmdAOXmtWuWH1ZsPMAGC0XZ0U26tRpJQkhrpMlivM0s3dJa9/XbFeEsa7reb12iENBLgRTDJbyaXKCR2NTQBAKMAjZpyuUzZ3SIfaOE/sFe9EYYI2u2CsGRmFulwKj3tjAx4FSBSC1ovO+BB4iUR4iqgyRLC6+/8ip66KeVZGFLSSK3RU6xyRNyUfxcGUmtIhWTlU7VLBcBMZl00Wd6etrMvsIyCcZNRgJKCyvbduHieQKzGBkdsRz7rVuzfJ/gZwzh6FJq1Ya5G+0FJwETEPTWFEbRVEv0hOjks2WGgmSATHajoRDDb1kn7eqgKUg2G1Rj0YzJPDJR1H6vjqcgIQXaBkYPoeYbQIn8Cwfpd7LL+OanP4GzL30dsyvXUCJQi6bi7ADjy1jQREjzs+CnWSMh2AoSlhoih0Dmag2bkj0Gorp8Nq2zqqdDom9VSYqmJbnWSkWCY5ZHQkniK8nTYJy/XgYGpg5bqKPDZA/uHMXK2deQX7lCIa0gtz6LQnEDnWSQIY7aoGlPiuXT5BZRvi/CthD1yWLSKkVJ7BAFXLhgmf722rXLFOJBujYNHhEWEvtsrxJJrZXTHrGaMOmn8EQZPehzCUwhW7TtyMRghaIDfToKzEdreB7LazfJvAYuXb6I3dN7+HnCfHOdoPLy+XM4fugwqgSMCicbDDN9ZLiO81LUZADX5oaxassISZyFEdJ0VvMv0ijlvkVQCQQ7IFMlrZX0yuiqlislm2c1PzdvocXgQC9Gh9KMd1fwS//h3xNxVOmPRjA0Poqh0XFk+nuJIonAdbRmMMBO67gJZxGErc4k45XelCKbVktbt1T222r3VpJDJtP+lPXZcjniv0btLL1KQszMLmJkdIdN7utLJrB24xxuvPo8POUNzF0/j05xEykSOBz2oiceRocxbILxuyZ92Nx8e44sEjWHRNSzZCnlN3XA/Y6JcVpGKYVrLd9S9Y/0VT+0LZpAnpit0Uih7QxBmNBPmq9a+TkyMoRr16+QHm2GYL2k8U0MD/YztO1Bmtrcy+e+duJlPPbIo7y/+OahWynxvety7fYiHLwNSUKtTokg05vUUDZcWqHlNNIx7T0mRugEPm1yZ2eLyR86btQYoYZr9kaqJ4OdU3tt/bKWAAXLm/j1//d/wp6905g6sB976FsGBkZs3FezMDXxTpKsJb8a3BCadBb6OQsVFEIZ4yWZrA7j36hvKtQctVdFAuieJSI3o1qjthU0JJnL87eMk0mQXTTDlwkYn/mrzyNE4qzcmoGP/QtTc5ulAlZmb8BPRF/VDsy5NTSp9ZpBqyM2NPpUYmikbT20m5Nm0LQqDVy/fJ1gLGaWktS+XV1kb1Xf8VWMUTpVEzEEyjQZVKBX6VlpZIGmfHLXJJ595lmMDA4REDawubaCEGmRIQ1HBvqRIKB85Vsvor/HGRMX2heTRZ/tQkaK8R+N0j/9sX/whHRDzNPQnQ1qCFPqbwIRLSKw4beNZTvqmbehb/U4JwOQqGqggIqqZkwqyWBJAcbUw+kYnv/qU3j7o2/D5O4pxGj6KtU6aAwNDGpRvwBYUGu52VBNbhDS1MIGrep0wZEWyIn5kjLz37cljTfaqq5mOzhDRFWIqHYJB1C7ybg6Ac56roj04C4Mjk3ip//9z+LimVPQsdEXaA5n6ANl0Sr1Dn02o4pYyhJFOkGpXCR6phXUoUAaXtWZcA2GTaVCAatrqyjkCmZ++zI9mJyYYPRAWljjnLKd+PY36ablzwUtKSZjlRjR/L/1jSwVIk7030uBAJZXlpHpzVjmUQscE5EAduyYwBA1XDQ/ffqkCcrE+BiVbTcJQItB9C+wrDYII2k9vXIZtjfN3/vIh5+Qn5TUOcDL8Z8yNUol8ilmrgLUoFYpR/DDkEtoVaw3iVW4QzNHQonZMsdxLTKktdCZZEqD3vvg/ejQxGlDILKPv2Rj+Expoky4HVrLhimkUAMNYEiz+Wo5eEkr/bOr1a6GS+tdIioppG/thEUyXQy3rUOoibJK2mioxBCwrmMI6Iv/9HNP4vF3vwuPvO1t2HvsLhy772Hs2n8IvngfGt4QnnzmW+gEYwjzGVqb7aWJHSKYU1hIUGFpzwQtk9ovgv7G//oN7NGWKFFN9tCuE2y7aMk2SZNlOUUn0VmaKnOrVLW2GbW8Ba9SXlzHfGslruJxZchUNYKns001Vq7F/v0DA/Tl67h24ybp4MNeRgk7dk7RakadKIdWMl+sIBih1SDz1T5tHuyV4vzghz70hDaWFwE15UbJA+03oq07glSqtoETMoLArs3Y1EfAZWPaZIRMh5iuEIRdEZ3NqArRM8yGjwBpcGQUTfrDLqXLDrzdWlmiiYcmIPpHs6ZQTAvvKZYUHt5fqTCBQ2OqZN0hHH9qRBR7bS781t+O4Kk9/ID9ELON6bQ2XbkhErmQ2yQgDOHlc1fwjvd/FwnXi0QmjWj/MML0h+FkH/pGxjGwYxoPvP1x7KYL+vKTT2J4bExyT1NbY4jI+6ttYjSrQkaZ5N7BQdxx6JBpu618FXO3VYv97b303kNIoz3f6BpI7wrj6RxdjaYrKW9QqujQgZblwbMElTpUd3JylzFcy5iWltdw+tx59PUNYv/BQxjfscsya0YPCT75WSedtWWJmK9RSx3Lacd9f/h93/GEbUNNqmketcaclbvV8h8tFtT5ZTpJWCFNoFUxDZc2m+axA7IOMvm8vRGf3DG/r4lDfgq1Ji/EhvtRoH9pVmjOzZI0bPhR+KFNpksExGjzNCSmzLwlDcRsfqbbOizW7Z2/9Kq40vLP8nvCIiSedjhS3KnN97WcSOGOEiHZ5WUyvoVTl64iM74bwWQGMWqSDuHXjsraKkvmXLNdKySwQGgfgeVd9z6IHONq3avV1v6vfD5DVavsv0bhdMDv2I6dxAdZYpEAzjFc6sv0GZOdSMEBwu6rogbtESs0bSdEs82isQZxNDvHH9YGRlK6gmnzHXccsOSP3OC12Xm8+NIreOChh3HPffczBh+30FBLi+QidX/RsE1LKrNuu1eQ6Tokxxj+4L6pJ7SPmvYOM9NHybOD4KSubcYvlDQdGdGsEOxQa+zwVos3ZYRYyWxzCZJeEwTShIzWIe2aTlxodjC4awqLK6uoleuol9m5StlSjzp3TFOZxUylcYPslNhrWTy/3jnI1QSKjbcjMUhc21eV2tZmW3VkVUczY+hjmzUiUwqW0sANmnCPzDl9t3ywNs1f2chjOVvF6PQBDFMrdC6rJlNqvxibwkXh0/mqtiiDz91Y38Tq6opluBS9KDbWChIts4pKOXwM28gor9GDCkOCp5Jp9q2GtXVquhggOrIfEkpJrB6jXICAXq1YoODSypFuEjZFEvK1WoGrtKoGedQ+TVlaXFzG6TNnbW/3j3z/D+Igw694Ik2LKlwjrENMxZub/dgCuprgoTmEykbKBWks3vO5n/yJro6E0PzmYFRDbBqVdjI03mALw+MTNMvj9nCtExsd6CPRKRD01dJm6SA/oM9RWCczRDBCjRHDc8QEWRL92D33MpSYw9LcLBYYXqzfvIKYYnSGGRZj09y3KaHxZFKKbuBNDVVsLvMkMGmrRdgxJ1VJySXBysU8ylrFUaCmyHersyQc+2cAS5ZLO01UKMA++uNzV2dx/IF3YGDXPgQYyjTIVG12pyVKjh3hffmO8moCLSZreZRmipTzmzjH0CfKe08xtOyjeVVyycsooyJFoL/U9iIlgsLeRA+tRAHFKoWONMoTiIVoOSUVpoGkS4RtK5eytEAluoEV3Lh1C6GkToIgZmhpB8ogsYOmKpeoDNqJNIz7qNE9IxOm6RIgRTLqr+5pWMYUQlbFwQtr2vOFwDMQSSCaGWBf4/D9m+99/xODvX0YHhqkldJSnh4M9vchEQ1Tsnqp7W3Mzszh1vWbePGbz2Pf9BT6SSwzrfIZ+k/+XA8SzViU2ZJkN0n5IEGIzgWrsPFaXpzM9GJyejfml1bot7JsNEM+M7skOTuhDjgM4N8EalruI+GKxRLUnj5qY9wk2+Zr8TMlPbSKJJ7K0PdVHOxBjdVQqKIJzZgpMo6ep99L9w5i154DFCppA+Ek+yCApZP+bTm0LJMYz7YTPRiK1hiyfGCK8e7k5BQitAovvvwK+zLEe1CzJIjCGrxWGEXRi9xVi8IjCyIcooEMrV8THmmKTtT0aqOKW/MzyJfyyObWUaAV0rYdommF35FcLAz3aK53TU7iEcbYSdJdmswHGtNVxHQ3bBWANMGl4inN3aRgaUNFATfN/9dvPS/8+f/p6kbaEEa7LmrUR4hOOy7V1ws26a7JFippQerT7jPWIwgzMysTxY7xCWaabeEgqaYjlW2eF2PTUN8w/GR6h5oqU6fNBOqFdca0OdTWFjBz7iTWbl5FlOZIU6D9RL6KxQNkWoSMTROYpCkw2tvFF4iaIFGe+Y9mMcCns38UL7SKZdvnTB2uVct2KnJYyQ/5MbZ3g5qnpUmeQAIe5Qz6+hibkzBsV4vtlPxqZg6voGXoUCP9Fu60GJZqgEgCoN0UdVRWRQv5NtdoseYwQd8dsjYzfCXRxXCZek2CKDEElQBrgYJcn+EN+WwyVHPlcxsrqNNKLc3OUVhL7GOSv6HwxzQVK25zAjTwlKLiyfrZNDRN8eY9laDRlKrtGm577hAbaMKi8Iy2X6s2u7Y7dIBWJ0Bt96yuLZAm0kg5X0mqqaz5mhjN9PpGzhCpBlm0IDBJUJJnZ1MaRCChbbE8iaF11RJLoUsPTb9y4Xmi6x2HjmOxUGGDM6QofSQ71NT8c/lgbQbUKCNGMPjp//NbCJN1mjQhwdNw5kOPvJPamkA8zY5Ty7S8yI3DtfuyDmlTOlhngvs0jkpQZEucBI4onLIcYkKEsWud1qNWFz4IG1E1hXdwZAgpxs0tClKLVoTOiF1VfoHugcJrr8EUCU1AJOyicIzPNihJoQjz/euvv4YBxsxyMRkqjp19TtoQ65pGOxENKSSJIqUM79ACttsVy9xpDkDEtFWuxFEiLfW1pdcUog5pqByE3J7cnBgun+8WA4Fb1dMlTTXGT7612N8KG7GpPeOSvbZzli9Kl5lbzhFvSV+cBuk/J0upw083USFxwjSf8inRkPZNrWFzdRG9vEZj3JIMMd0ZKWNMqQwd1a7a6KBOMxIdHEZLy4DpKyUQOn5KYYbO6KxTy0OtMk5+42lcPfkSmvRpvnqeViaFB972DoQplZqPrgEY+fOWCEgtVH8NLPLZildt0IagTG24zXB2WExXV7x+TT6QJvgYAvEzmuJKtWDDmUL003ccRKRnCBs1gqZw0oiumEFYodGNmBAq962EEptgCSY7KjJCprDvK0TOhPC0MNRyCoViZ0MDait/IAG1YVr+pzBORZYkyDa16MO1FElqY9urkKS267EEi8JSp5sQfySIduICcYzdaovpb2J4RwxnVQTE/tNTMQKpI0J3F+8bo/uhdSutlyh8/IH+8Udy/PKfemCR/kUP1DQjm15EYKQETJPmp8NQRccuKkoR02VbRWDVgDdKDfUhOTaBHDVPKzaNSdRwzbWyQ9toAeoiOJmc9DXwxT/9FF5/4esYCytR8xDS/SO2aW4wnrFjK7o0rTGaOvPxrCQPrWKNgGiTz6RuGEMpUELmZDx7bj5YU6+rNU3IF0NibC+ZXlR0QMGrEYyxL0Ui/d6JvRg7dD/qXoVqGu8msjX6O8DItJRCJuEq83r5ac3OjQX9SNH6rM0vGj0GRwbt7BZzL3yWJYfEcDF665UemOIQNrOu3TPIV7oAajifK3IG60V7FaOVkjFJIRawvpsgOe1RUZ8l4GZBOkVjuKajScMbbQ+yxSrCtK7RzAg1PAXf/+tn//0TbWpAh2i06aFWkDBtmquu0LOOuqdpjSlsodizXSB0ZOhDxtIPSSBFeKdJaiILOykIVmx00TM8ghqv16wLtowEoRyT6ULakn7bcZGM17mg99x/v4V7IWqRZmracZhBPldSSd9FftLK0B/yVZMpOiS41m9trq+gSn8dYfxsU4xZLSFEIgjdy+poQZ6AWI7uSYfgKgT1dGn26FpstI6En51fwPzCMnYwXBOAYwPZP6edATI1SBAbitCc0lwrYlGfNG1IoLLF8KewuWmb7m2wPf09JCx/Qx6RybwX72O5DlKQIsBnUwgIEGUtFH0IWNmMHudbRBiH27JlCoCGjE3Z7GZbwu5W/mOsrI9FeCoULYPcM4XcQkzSVmlgS2wR7Gpun++nf/KnnyDPaIopTdJGapKqohz5ZUF85dTldwRMNJa8livwPc0S2ySG+6n1TkMcQ1gJxZEhoi1T27RrksycYBabYQhV99SwoaZOKTkhVL2areCeh9/OUKtmI1URdqTjCSE+MGaJCV9lDZ/4zV9HqNuk79SC+wCUPzh75nVMTY5TUNluapXETsyw9yKimC690JgAtVYaqt2V5Gu9FHKZPmWkFCYVV5dw6/IF6Gw3LTjVxvRKWnTVUTKwQYEV8tVDxD4PwZ7y0xrD7kkl0ZdO4srpU5i/dAmxdJyWKWwmWNGGj+Gubc7TYTv5LuBX/3g/tk6WQ6nhMBkfooBZdpPtdXbBJPOtCijrl1uKRZqLohJoc6WkZVC/47M0w9ZDey5spllD2n3aa9k2uoWf+ikynMUBFWKiM31H97WF/WoIpVBARLH5yuqqjeykEhFb6ajtLjUurnx4S+PjJFCYPlcLD6RxQpPuvZ1C1lPb+D97htC+hEgTLVIphoQDA7hF1C7hapLgWpazi2ZSux489Ph7MT69h/5okPdu2yjSsFKhgyNY28xaW7W7coQMJ+0cAvH+lj1k+Kckjh4qommqEyllYY3mkwsbtAhybjIELZYbuOPIUdJOmkedo8BK4zS6p5mfUeKRCONuxCPwU/OD0RCCScbhjKNHd+9GhGHYi195BoFKCxma0SAZZulrCqg3KN/ctZy8s30Km8Qqr8jHiSRblsXRYpXt741uzhvnet3H/Uz34HspoQCt8IkyJRov98ucByLU8J/+mb/GcPM7+rV8Az9TWk/+RPt5i/E6cFZg6faCNwo9RYMhjB8xAgQ/Qyj5HhHT8sq3G8my1XCbqCDGs2hwQOujLH0YT5tUagktLR4Wb95AdmkeCZpsfyhB0FXHzOXruHb9JnbsmkLfwDBjWUYBjMeVHlXb7fgtMlmgR9V5pkb5FLYIZ8hqMSJhu9R+meUETV6j2mBoGMaVq9eQ7OmjsEYRogDpXjoBQabR53f2aQ2FIvQttBz8XKGkrJQnRMtCwNk7tgsP3nUviht5vPLqa4wE0mblNE/dS7cpfET3agxXUT+N6Wom/5A2u0xWf7a/Kt9hl/M6kVWa7dLXFofwHgrP1D/1V2BPvwgnei1vYRquH7hVN1UAL0aJGHqQfJamyUoTtdJR47U1xphKQmgGSZVhQJ3uINk3hFAyTcBG7RLB+VsBCmvoVqP0ojbb8/jGTCQbKeFRXtrDMIz0x6E774KX6LWwsoiNpUUUsnm6CDDUaOrmiCVSNrIk36KpuNr+W4yQv9OIn/M4Eo1/S0jlKzVjxiZZsr0Kr5zJFhQItkc4QBhDw59rBILCF5p23CZjtcmfRF/ns6i/ClGb7K8Akp/PCnqdNKvy4NqBqsN4v+3vom9yAruPH8ZGIYeXT7yCHeMjjE7IBIZ4ynNrYMdcPO+tYV2Llrba7tJLtHMZbkznZ/pO4aghc31gasn7KHJhv7SDhiwn+U4eir5yE0EyPeNouBF/2wN0Y2m6fIDyw2KwZkJqjbX+lqnQSE211kAqmcQmfXrf8KiZNA22WP7W7uaUNzPceZaj4WI6/RC/0jQfHWrbJrovVBo48cKLOHrsENauX7SZJBO7DyAzNGJ7r2nNlLb1EBOcfd6JyNnmrd4bISSw0m4xVbihTrOmsEo7KNWrVV6rKFHYwyGXMIhFK6wapixT2CQkPYMTjhZTqALUZG3G3+S9NK7Pm6JeqdtkCm12LzCq7IQdrSkgHHP8v3ZVPnTkEGZn5m2ttzJfejAvsV0plbRSgkjtsNW89N0ug93i0k/g04qu4z22uny7OJsQCbU4yivBlIJ1ArSgYvjP/MzPvonheshtyTdjAEvk63OZcmm9MkaNesem2Aj0DIyOkJBR1Ci9fvp37VmuB367ok8FYhzfwyfofwKEvpAhbWlLJNZj66xG4n7cuHAKwzt2Ij68k5pNreC1Ovs7VyoY6JFp8xNQiUj6ww7hoQQJbBk1xASaYT3XhiTZdiMUn2shDauFTLREaoeyVxUyu9ok0JElGdQ4QtgEjZLM/+jDtYcrcUo07IwqCgzqiA2NI1TUttymTb/W6GCjpMmJYTRJr3gqzb5M2e6TtULWRvGa7KePzCZFDGPYbF06dpcntxnNovdqqikknyc+iY7WTf5PIqP7KCEm+itFXaNS1ilQ9S6FSDOJ3YstScDLrOo9PxPTZcrFZDFbwErfiW0phh7a4UGjOzWb6stG0PSTnvZb/p+XOdX5jVNsFyhrNZvGjx1JJhqVOSIG0FeaX6f9WtbX1gncgMzAIEM9ag3RpoyrNC9CsKSEiAEfMZ2aZAkOEkVuxLbAoAtSSlhrtsRYgTm1RRMCdDSG0LHIo/y2hji1Ji5j25FEbCLD5uYqsusa5SvRZTXYNz6dOqChSBG7xd939NwI3RHxRyAaQCQRRjwdxSgFItP0Isl2ZxfXUSTj10pVbNLsD09NY3xsAguzDAVvzWFtcQmbS8vIrqwgt7qCRoXPo0VtaCSQVsmsIPsqYRdtlT00IOqnsMllsR2aBSvRcHABacz/SwBFAy1W1O+iBJqeaq3dFUNVRSxnLhmljA+x3fhJDFWhbf1Iy1RFXK26UMZJ5k8lSgbYafy8h0CRhktVTCrZQN3DvuN9teOy+Sr5MUqf7qtEhsy0h+EMFhdw/qkvwlPX5rRE/BSSSDCGXKcO7SAhS6AOu/fk/yx3rbPG1WsBSvVD7dC8b31oeEH9Ub5f2bgGhYcCpPCsXtY8N6HaOrL5vE0P1vZfBfrzyWNvw4G7H0BieBKBdD/CsaSTUaODrJYd+qgN1g7Jt95b3wRbHRehIsLLzYh2Suho2NbPa2YunMH5E9+y/dZTSl3TkgxSwOPaT46AsUlN9jBC8bDfyg8EWgmCW2IGCq4wgPCInqXRwjbD2Vq1AH+jhiiVp8T2L+cpPFSo4b3HEOkZfDPD1WnzfWSQzLYWFbjvtTZZnXE+d9CfirbxyNGHSyAEFAwksGG6RkW/2c5wmSB3gqGu09iyXIbAlNaBd+n3wgz9XvzMp5FdvYXH3vmYDW+G/BH7TkRVO1X06tyTz5BJJdqXdmuLa3sm35sJ1zV8nhguBitp0yLg0g4Tygw2qcG6r7CJGF5r1rHAKEEgrW/PURy89yH0jO1GMDVgpzppQwStn4sEhTkclKzqKo21x9r3hjComivkM3TOuU3YpJDK2XSpyT4KoU0u4d+nT72Cy4zlZZr7e3qh0cyB/l7jTZGhoKIQ3Y+NMOyiIWCllIPKxvG1y2dI0Wl/ceraDHoYuu49eh86dJtvYrhu6Gg3TRyJwreWF9Z7SabDaG1DUaPJpUSmkvyNn1pfokbRnGnyfk2N1qAGGc9inX8Lw52EgcNwoVQtntNsSy1ulz+N0Af++He/H3/3+78Tuw/uQY4mSVs/hxMxKfDt4hJSpUVzJ3ur5+r56ovLcFsOxWrLfclwzYYRwhbDtdecjnNUrlub/mjSgLbLWlxeQpFuJTG+B0fufwT9O/cj1jdqYZpGv7Ty1ISb5XZf2R97Vbusv28Iva4R7UQLJYRaVPN6hf6d9KPqQicZyuI1aHn8QfpFtiPIv1uMTs6+9ALmLl/FSP8A+g+MU1iIdaT5vK+BPD6DDtGepSSNNkAo19s4w9C1HU3i2COPUSG0gpRh2U//9M8+IYVxmakGsYlbAqDUnnsjh2kipARAHdCqByeM0JzvpiVo5OcEivih3UeddkaI1Di7lQEt004xgdJYZEgkhmurSGUKfdS4My88j7c/+gDKbSX/6Qnpdy1Hrt/zt6pOW52iFRxaZK/PlZRRX5w20OexaiqRCZtCLKFiMlr+0TJVvE4M18G3Ejgdny3G1xkC1mgaR3ZMsg29CNKcKz2pPdDs5ET+xky2+sXqDG6wbaSZbYPGa52dq5yzVWwjfP7WoY9icruFYY9AmHE9waeODWNneY8wMUaAAhbDxJ49mD56mEI3gZe+/CW8/Oxz2JxfRDVL4Eqz3SE26BIgauxfVqlYbmGlUMHeI3fh0AMPI9ZPU857GSiUhotwMjV6FaHEHEerHaKKiCquUGgnAmWa1BkVCYcmPmoDGX2vqyXtEgr9ZjtjaOx5P0cTbKSLRJWGK7zT1FyBEO/qMn7/P/88PvCBt9OH8Xqhd5p0+X+X2Sq6r56h9gqxy1rIxBLdONeI4WImGezOHZOGa4qVhhFtHj4J1CKmUIvMcllOoYG5uXmGh2WUfTEce/Ax7DhwJ4a0QQERt8bJddyWELUExdrE3zu9corCM3u22sBiFm2rKDES8JI2fK+vhRWE5D0UBs0U6nbYL/ajQ6Fos2ozAwf3dNBLQOfjbzTb59zZs5i5dQMri8vWBsVVFQLoBx97HMcfeAyhdAYNuremlkVJLvkwT63eIcM1wUE31jCcy/CamWmT2C0C61V+SISJxVK8TsxzhEJMly/WGij1YjvDtxf7DTkjSbctOqlNi4uLSCYSGGJ4V6cGelYW8a0v/DmOH93NxrJ3bLQ28BPTjLhb7VHR/b8dw00Y2CbVDrVVIKdScs4AaZOpHTJbkwXURg0WqWgQRzslSPhn5+ds9oy3ZwgPvPN9GJ4+jCBBmw4EUB4/Qm3kY8S92+1xmasixTfwtvXZ9u80I0huxkJSFo2uyUSI9qYwZLqtkmVlDyzfoB0nzJpU5N6IZ0gn0VLDzdInzbsLyXoxrNnI12wDRE1k9GjgiMIp5dQADMMyNdhhphplxFNjtvzR9uIyVkWm3rlOWu+hdjv+X8RS47cX977bq54npus37n2UKGmycWQHdu2ZZidlD9hZMlEzOJy2viF87vtvV/SdnuO0l2aaQqrL5dff+iuvBiro+3QGmU1XEvjRK6/UhrU6mkNhqcy01oIpR2/3lrBsq3qWW/X931TaHro+XwJtf9y2CYcvYhM+NLNIc/iUkdFcPw1FRdi2OIJIdSJItaMIepO0VLQfHYJk1kR0GPHwED8LodTl76nVsaEheBMpdOhCLOto1q1uyupVnF1meCF/7WqzqsynmKqGuwxxGaXidsghrMxh0wZVZO51iS1XYhUIESonL5URNe2WRbchPBYNN2rVZYVap8EXOhUb5x4Z7LPZp1rWpG02NKmizbhT24B1af46fNXgih0bqZEwF7RsGRQxVhMH9Vub/10vUys0Qsf+qOkagSLK9kdS1IQozTvj6a6PrsPLPmwiz1At3teD4V0HEIr20JQHbeG+644kRpaz18QEtuGvVXbWzeVbxk/CzSo/rlOWQ0Htba45dbKQ2nGRzKTS6Gw37RatUyB1EpOeI4fTolJpMYc/RCKyq23SMxAjrpHi8Z4RAl5/fABEUjYU6qMZjydjW8O6cf5uay6BmRC+UX5YsaukU1rqHOBmffu/KsrtSsrFdBFbgwXaTMABWrzR36yMpummFfJqFCylcjWCZXEm3wvg6BYUO7ZJOu9cZ0kGmTn7XBeImRRYfqK26DMhdl1jiyX4mYoJsHO5XSPf16apr1byKOZ11jeQSqeMBmK0plzZyJts57aiR+v3blU/3OqaZ/e9rKP7mRRLKQONaKmKTsoBWHhFOsjUa9q22qfVNxISW2hJ5dDGBKr8ygaL5FKUOma3Wdg+MZXV/m29CmcIbNseL2qQikugN2uw6t9U3vydfq8ioVFGSA8Qs4xhf0vR8/Qbh7EOI3X0pKb9yIw7qzNohu07h7BGCZY3kV8CQF31GMihiVXoJY2m9igaEKGNmLqO93ijthmmlViLfA59Xyxss2m1Zlub6kQ1ehfWkZaaPCjRcOhjsvam+7y56lnbzbxLC1UBYuEdtzrC4OTORQ8pnKobDW2/r9rvhs/WDjH1/6LeFja+5weilzJrir21uC9gD9SFf3sR4R3iOwDOedVNDTSxsa4g/G3FZYbupGlUOs3HFhtQ6xwmOd9RrPgAQRj5YakXn8lXJSj0mQmCns0XpVL1t7sMSu3ZTjhVFaUtG7U8XYxmmHZRITKX+gmwLSyvIZLQXHmlfrdy8yqCvFst2l5cRm1n2PYqHKGqSRg2hWqruqtl9app087fznubpEnh3V7VDH2n3zrt+JurrlUVf1VJB0eqZNLd96rS/O3S5TJfEqr36pBbxBT9Vt+Z5NkDnHSs7qFOur9zY2X93hUGmRr9bbsfsB21WhnFQs6mI9WrFRkl3pCugd+pLbyD01a+V4ZJGqy5cpqhIwSuQ2opt7YqVAMmtHq32+u+qk1qt3xmmwxsULiEIzbzJZTrFDrGwcuapp3pt0mc2klBq1id57KLoosR0cE3quqXW3WdaCE6uubUYnOaY60A0fdu1fUurXWtij5Tce7haLTGAXQ/CY8GeZzfONeq6jvdT21RUkj9EzN0X1fYvPrCvaHe6wYaNBGIM85tFd1ERQ3SDZzv3qj6SNUSMXQqIqzu6VY1yDFnDsF1D5kzbWehtK3uayEVNXh9dQUREYYghb2ynQxaZIakXX/bDFl1hm1SaKelUR1ZBPp8+X296jrz97ynCKPOu9VluorapNi7qAxbqYL1YhmrhRoSfSPYd+ReRBh+ampQMBy1vsmXO31yCPx/W7fTQoMfzgCVU99KS2cChPOdeOPcw03a6B66n8Mfx3rImsgaSgClnI5gvNFW53d2bxHA1oH/f5p70xhLszS/64n1xo3lxr7lvmdlZa29zeZptz02tpGxMCDAH/wBiS8ICQlZSEgGhIT4AkhItiXLIGwJZGxjz3jG04M9M93T09N7VXdV15qVWbln7Pty48aNGxv/3//cE/FmVGR1e2wQJ/Lk+953Oe85z3n2c85zdAPAkDO2FBMdlK/nzi+m/K7NOT1rivVH29ypdC6VY0UkQOY3e2Xfu3fPR8JQ4nThvU/ufKLK70pjlskmVs3e2Wj1rEyhQ1PHY/rQkSg8iVo9uUG/mdVi6uMZjk1s9zPNzocSSHxvW8jCZL9V2bj1/ZaYPHc5fvVP/fn4U//Gv+kN6BgORURY086dpkz7ft5cfC9Tdc7Atpi5f/IbJ89zLpZFu3g/P1s8Zg7Tsl3bOWRGyPb2TvqYsIOZEyRrw4XEizyDKYfxr2oZKdFeWekB5oJJaJ6wVbByZWVZQJaElQL1G7/xG/GFN9/0Nk+wdtQuOAkjYLBl1kCzeO/pT96OmwMyJbZXpVWqw7rUiN6u6B0+a3cly3TxerSoQ3dwJ0qx68QxozLSkiGxxnamX+0LAehwydStahD8jnnkIEpbZ1vU1dHrG8RBm46amMvsej1e/+WvxZWX34zK+Bl9uyuGxiccmsRtpX2W3yQcSGkKM4mDiubMvw+ZBVpIwI2Un6euqolfat46SuZMvsWNzD05R3OXCGu+QBleoarnKYp+8JJs9SF7q/MbhMiils5vkQ1+CJZzg0zKlXIrComX+Ihlge7xPIVwzBSM8pE0zhZTNkHmpqam4v79+/HGG29Qc/1LspsExVEuCVcrMrtLFdybn4tnH/44qmtzMXqO7R6lyAyeV/myM1VNfOH6spcHs8A+sckmZ2qBC4l6scHV4YJKeH+ymhQeIQnco75HxOeIZzNPY0HfuvdsPv7qf/Kfx/D5q14P1yKEYblPlzIDSC5X6Qg2JDto0m+OuSNIdJp7oZmKHZ6fLXZcMRF1qXj/uWcPE2GSOLrTlTlX603lJERkpu5M+fRTy4MHjw6Zp5aVqqNMgToWU7HDGQunEDqMI/eIJUbk/s3NDXc6Iaf4MGEiUeDSyJuAXgAE7yVRgHYvBNI99k+prSzGzspsvP+j78bG3FS8dPVKtA6OidrUCV0ykfTNPdyksGnXXe+BgOIYOD5SZ9O50kxF4Zh1rMig7rSVaMMr1Y2Ymp+N2cXN+I//0/8sKqNno7Wn4jl1uFiZ0sUslWKHZ6IgWX1UnUm5E3P6WR2enyef7HA4X75HOj6HwpMLPF+nnNzpqED8Bp60EeJDSeQ5iNrP/8Ef/OHhq6++enSDxEs+qnH5GilTIkDDuQJrh4rRGLPihS/dIS9UBAAHQBlRABrXkcM5cR3OwJGQlEzyY1FEdYtNadZid2EuNh4/iUXlzr5yDA8PxdDQYLSLJQtNrOjpDRUE8FW2yvFmPOoIZLeVOqYr0eH6XZNiNruwFJsSOYuq+4OZufjr/8Pfit6BEY8fE+6TALneglmspEfU/qIOt5Mnw0rHIqyK56QibCmDzDUycMrlkOzWbd7L7x39Dqg1UTQJToreBPz2WFegetK57HJIvZHbwP+owxcXlw+fPBEwhQ3IVh6g4yiAInnQFKFOJvOcNWpVEiSho7nGMyQq7qjLKtxlNCvGMySwz7Z087orqrJIJZXLto47klOb9Q1p3lLGlpejfWMrHrzz01hbeGANfGC439EZWDNNx9PI7tJArOhZXLCmbNXHNrg6mRBahOtYWWE92W4sytxbq+9G//hY/Om/9JejdO5qMPOVgILUi7FyNgJglSe7NnmlSRMudBRtpH9YcpzOU2fxbu5MNUsXfPm5lJ/nmZwyl8wZv/6LEj4JUvH5nCmXY4Y7cKBsYJ/qJGKoVmvexip3LFOYoFoepqEMGoAIYAuFgC0UDIVTQK7sMSDIx53JPdJxhyfNOV/PFSO5YpK/rG+rNWpm1a0SAV17h7E0MxNrzz6O+fkZKVkL4io1dWYjzp6ZsJ4wMTwRG+pI/NINKWeMjIGURgBxgG2oe2snlteqjtf+b/37fyXGLl6Omr7b2tOXVmZ0dqtHVC+iUwlBZAtGTfqBFVG1j7YX20mf5vOj+us+GdP0ZMrP5TJyAgbFnJYVvTjxTPEInFNKx9wnwJV7z3X43NyCN4zPiYd5EAQYGBqyLKehqbHH7IPdhigE6uIIWz5uPBVPnZ0rVexwm0vN66TjDhcFtaXK4WmjTDoAWtgWC+4RIuAPt9sUZBDirCwtxjs//kkszz2ISq8UrbJE047Klx6wJGWM6A0N2aGdfQMxNn42+gbG480/8bXoGzsT2+pINnsjID6TDQ6UmSjAAiCGMOFEHrNvwoQEHEi08yRLhwNwpP6eWWnopcT1kzknzjOsyJ9H4aT8XE7H5wnmmdBOdjjtaJmdnTukETzAkXFTXHb85gHP1lBD6EAm2rtAnaOlc55ykiU0kHZkhcU2uY58LDkKYJfqMNgSLzWTKwIQ9Bw+a2QorJiJjUxO3FVDqLg0AL8Hh0BOE7xO0sNyem9nxZMR63XivVRjg3gsUhyHJe/ZwnJL5gtr37org1HuH3Rok5rEA3FJGUdm2lFay0WHZn6srO8BuAy8YkfRdiddUu31tGDochIFo227mGY6elfHBK+UjER6LptXqTwhTLNcn/D/ad9W4pRbRSIjU2f3YVMUMSjTIhbuN7lANuBdoTQLJv9OBSc5QaagFyXMrmKF4AL5N0A77d1cSRoPRnLOczxP9n0hSq4bx+IzxBbF3mZ6M98juiMIx2gdY8JMVwKhCEJbYgLBMez0cfwByYyhzOeSftIRTGbgWKwP7grXq/kOdaEMl9Msv3g/n2cY5pTbkp9LXITzJrfQo0fvOK7s6Sm/n1PucMpjiFZfiBaZTLK+UmE0JJ9noJLytWJlTxZeTGk14/H9IiA58p2Tietkvps7nAoXAQyL5dundfiBkBNE4xynA5MT0DOYm03HIxcZZkTJPB5OTEkM46jDKfdkynWj7Pw9fp/scHSg3OEO5K9UvF88LybKKx7pINfD/1J9+O1rFhXHqVjfk3XP9X2uwz/9o9/4bA1+ZtLHiZdymBz9TkceqJT4tinCjQRACUhQCuYDAD9kSTDsXdnbWukltkre3JRF0IjoHhyNoXMXPDcLc2u4+yB+6x/8vbh84UyMjlViYf5JnBkfcjQkyYDoLbMDvuzwKEV7a1nllUTVJUFQyNxGc5X0YaZDkQj646PEg+um81xH61w6J1IiY+XIa0/WaO8KVT82azuOetU3OCSO0av7rbEtLkKf4TnsFmh2a6uxtroi8bLq8X3MPJYhwWnojLPnL8XI+ITfWV3fUJmYu7KzpaO0dfVE9IxGR2XMkZga1fXoO6xF2/qT+N7X/6Fjz0+MEJtnPHqGJqOjb8QTSRza7F82qR+YbIKyjcbkgEfMfhUkOW8vqS6IKiyZkqyVUrcXfrIIpUP1lE7g97KeajgqYx1DbKzA5XdGYkQdj4psfTwNaYuEka/lo2HE6Kh+cw31wlzROuYxojMp1dPIdB/PLpNj2LokE7eDUVGS1AfjKS8rGQdypua+xzK1dqs44CJr76khoWhY3YMTjnjBzFji28gwVgxLMxRpoBOqXqm0ZrnJLGfdIpyDpiVoKKleJFwOtDNNlVOb9F3qyG9w3esReV/X6IG04VOLt21nFxAzB+FDy/3v/CbfPTVRiRelVnwdKiw/0aQXpXTFhMKfyrAYbBJ5qz7cTu/j55AuxdgFMXdEAeooNtQlKldflCsD0Sak3VO5ewJgW3tL9JUlbg9346N3fxz33383fuULr8fOxnL0d3XGTq0K2IRwQk6GilnLLz1sX+eEN2eTIvA/AZo/2peACTKQuOetXtQYas8zqqJd9EgJdHcmwbCHa4/0Paa/1WUUsOsHQQ/ZJIH1DMsry470SUCGXqkMTJatylLka0RIm5hkw/7BWN8iTNuKmUNvpT8IN7u+ueWpdBCS0EqGxbBguRddBK1Yfhpv/4t/HHP33o2xvlKMjY2LuIejpZs8GJ1dMF3B8gWpSEzFJPLUN3ClpPspIIVgYMxrU//Rv4ngQUDH2kfvxKDo7PFsLBYMI41ZS8qRSTp5Ym8mfiYvANSEK+iRQCQRak5HhIyobdYnXeK5dHTsSJ1BqB4M9HXwi3ZI8usXkp/ldRAKc3Q9kr67FYeNLev5qKhpohGDrElS7wkP/V7OIr6kQbQmqOo33n3CEICjuG8QFMxeB6WJeIre7/C2wjvHp1QdqDcj6tSdOjpxbDJkCBeMg8kCV9s4+tZ2Q/Vq3ie7Ze6M8MQw6sasAgcY0UfIRLqhbIlLvQkkdP7gO/+Mr5+asipxWvLSQBNDSqpi88zgNjdzBU3k5kdqk55WZva1nYEd5ahIElVGRoUsXTKW1AyMM5ClJM5LRcW1sbqpu2jVAcQO6zvqrHq8//YPoy5JOTY44DjOSFzxDj2nenUIiQgLQ0dJurfvC+madTR3d+ILzbo2MdGsidtqG1vy7Qi5O3tSpzrGs+qIOgggeQxAwzJwWc3NzTc3sWI/4QGvp+kSoxoW0Q4N9ku7IAbjhp8lziJE0N4hm0LfcSBPMQnCDLaJwFvbdS41s2V3O9r3tqI6fS9+/M3fjurUJ9HfsR8To2xn1xOtvYKdJP5BZ58j0bQYHXP7jlNGghclE4iOPJGfy49b/TPSJ68M95k244g4HaytVRv0XPpqggfg9Ai++hOkTVF8yyIAGf9iAAQ2qQsPzDiU6BtmKuorPhKIhk1N+U2ldMkVokqOtalvsFiNerN8lE03sdfW1pe94h9p35BGxC62bLRNpMDDg23vgUlIJg/Yi1A8xNaseW63cRbC0tGZOkhglBxzMwWUIRpAtxh9j5jzhUvXon9ozOEY26Tp0CbCRLOSQepPNLCvwDlpTDj6qbNxW8ybehJVEA0PSQwOs2qQ5a2l7n7BuKmVkMU0gDuMgxEj4qw5kpK0qYqEAVEWPLNkt6bymflBe0R3n377xUSeEw3NKZ/b02Agq2JUXL2a0ER15zodIsQgfAT7TwBA9nEuCyjdeEVUsbYWSeod7LBWAUTqHwCCA9J4VXRQam+nkHzt2dNYn5+PmjpNulZcuXFDKuqgn22owwlBxahHTWrx5upi9Iq49yXZQT0iBNf3W6M0NGHOSER6ZjQwVYTtGViLDKEbIHSMkNjrhEBEdax6MuoieJDBweCom87x37LGyGEXBIsuMRm2REClo4xGg/1BpH4L6HbbqZ5pvrQ6XLpb2gkXRBZCiKA7u3pT7BNJhQOZGEwkKOu53padWH58J3767a/Hwdp0dO1vR5fay4Kx9p5KtIrABYzY71C7LHmQCBB0RtpE3Ek6JSQuXk8JggXZj5Mli/taxASOcrH5m+uohUj1fWlf+yJYPpjKQ3rrwLe4JtiACyC+fh2Zl4dtBPHrs+aV4MhRzBgmorpCZJRHkXw2q+CYZWvLs9Lc1r1LARuwbm6seGoUfYEKuy4tithwvUJ6sJJhW5w17HvKeD6EAt6CAwzxwpjYc4QF9XgfvVYMQWPtkqxKS1uz1BeBQUzlbsFe/baLCBe+LK2seUz91dffbMakmbDZ1tLZ68iICIYulU09Dg8a0a17e3VpFgc7Hs5lF4dnTx7GJx9/GHMzsx6yvXTpUqwsLceshEelv8+aG/UZG59UWyQgurpjcHgi5pb17d5+7zHjjpKgY40A0p92tNz7w99y//08KRM4nIQICfAjiNi7HrR3umNZ2MbgA7HYmDXimK6SZISExmfdUAVqwhoAXdpvix4Regn7XpU+UCc1VDlHVzhsRIeIandxOZbuP4rdNXVqdS22xOm6R0bi1pd/IQ4rfbHXU4qaOpZN2NlUryxJtvTp3Vh7+Gl0N2pxKK7eEPENvfrlGDx7wYipnk9JKua+6pp+JuwDIVOwfjEqdS4BgiVj1ejE1YEinBhk8nu6ZpNE9U7DstjweAdxLXcIDuLKlhp0Lu8JUfUNFZsIz5pLl5lep4ebO8Xg9qK3JPTcWo0H778VD977UQx17kZptxo1ITTI31Xujc7ewWgvD0QLxNJehvMKxhAWxPF8TkSe2li8nhP3kt4Gk4CQ/QOyTASn9uZkBgAcgAADXwkS7n/gyJOUbVtc2fMHmt8GvvheBKHYIcqRzvl2sU76JyaIyEiOOPwZMGMkF1PYDwSHw71tEWndw/VMXEX6USdWCSMRYURIcFhL/0Cf+qJNZpEIe58JI01xpGcwr3gW80INdf1gylvVLeM2RF/u7PAiGZgd3tt1mMvquu4nW5xIIbsqw9t/SuNjvzhWLl0WsV9+6ZUYO3/RbYARweg7JYS2ZapNPXkQm2vLHhsaHemP+59+EvMzU/Fnf+3XpO1txIcffOytRm9evxKvvXLbYWvAowcPH4lxbdgc3ajtxRtf+oX4t/+9vxKDI+NpoY7waUeclqAYGxubEPlvv5DIM1HndETkOu5anU0e1G01FuRm/h/bdQ+NjDkKNAslkFZeuSqCAj0g8hYR5KEqPCiVp6wyDtbXYn15IaoNSd/h/ohye/QOVBxTvrW2E/P3HkdteSXKUlNXJKnrem/g3KU4f+sVn+/JNqRzOtW5ZXH66TvvRWNxOjrr69GQdF85lMr85q/Gjde/5PkQ9oiq4/K8A1QhVFHGUkAsS1+ZExCtlCO3Wahn4vE5WKjnQE5AAtF7axQ0MNAHMInoiUHAZkgQOpIfYjECCumxv1FbHSqeLJXXARQliZHW63OP46N3fhRLTz+NS+Oy16XRbElCMUWBMLSlsmxCaSUdkhSEt3GoGElCtA/Kf55ofjaRM+XvRQmGrOYfJ0R1+me/wxEDcHlocek8S/DEWMlc1n9mQtC9rgmAWTW2GaXMOXZ0+gbONGlO6iOuMZemW3Ul2mjNmpI0KrWdxDMQJ9MhmHDFewy1wFwxHagL27RuEHLfEp35sjuONLMoQkMw5W/ShwTkZLcTpnOur6+oT8Vw1I9sXsH72PV59h6CDwaN2k17GAgud/dGua8/zl0Wkb72aly9fMmz8Z8+feyFzXOzU/HRB+/F66/djoG+3nj86H5MTIybGdy59yBmFtcFk9b4ta99NZbmZ+Luxx/ZdL1x86bNwXWmd+62xMzSWgxIc/jL/+5/EGNnL8a6eE9t91CCtVdwkHC9+62iJIcX6n+1kZRgDtq77TrCs3GYHMqe0rPtXeZelcEh75INghHgAhUGNYxVUd6sQe+yaRMSX3zcNkjbdiN6BZjW6qYk7yfxbOq+CHY3Vva3ovvsSNz+0hejVw0pSdJPP5iOnTWpJK01lVOL6ZklEVV3XLr+Wpy7cEPCpEuAIehYeyw/exiHW0tiueuxPC9g7mzGuhT3kdu/GmevvuR2qMfdNnsimzaZTXJhJ9fBR4ccorZiGi3ELTAQ9BA39RzIysaVPI+ayT3ayPQSCHEfLUKEaW+d263nJGUJyYNDpyRVC3sVGBFwE4ngqC7SYDae3olv/85vxORQX1w+OxYbi7MqjzlIsj1x7UtFZr8DzA2cXJRJtQ6kPrLs0lMq9EHMKY5mKiKs04mcjGeWU4itSaS+yvOCAb4IznX9GBv0P6fSrNj4079VnkrS+zAyFOVE5BC7pbm/xwEmxFxjflEIJfLM8TkmEUxVb/t58BCiNKPcw0QSQ4S4VST+FO7TXgieoHOMVvA9mB+RiZjczlTY/b2apeiyVHj6iW9UN6pW6ZmhucUWwhICzO8CtrtiCpTXECNDm2AymQPIqvJdqPQqf1M4zJwrdodlEcD6mnC4LEbT022nKtotiNKt3wP9vTEuraBXptkTqecEmH/9tVc8a3RhXmq6o+f3xFptN965+0xd3R2v374VO9JKXr5xNRbmZmNuetpwYOuHrbqYjjSTrfp+jEyei7/wF/+ymMrNaJOml3BTWumdb/068DGoIWGGirCbEgduFxFIpQE4AmRXucscBCdUNxts2KvI83SkOhcGoGOrGoqUYuI0hRuxVRwdp5K8UwzTWSrCLKT4yrMnUseXokWqGFJhcTkt9Jq8cEn2+3CsiGtu1TYj6stxsL0R0M7SqlSpnuF4/Vd/NfZlTxFGubG6ErWpZ3EgbgnHW6lKpRIibcgcuPbGr8i8HvSsS1qP5AZDmMeMTW3ETjjWTPwAq2mDAHqEoBxByLQQHW6OpMOGBgkTIooU9H3CLakv1KZE3BA0M0w6xYxwQCFxvPxWsPGkPH3rj/7F/x0P3/5uvH71QprBKSQkmkFVbcJh5CCyMFCCqcpkIjCdTQu9b/8OVabv6E0TE79VX73n3XO5rj//7yal9rQLyXzKr3Tj6EjiHR8pq5n1n/of9TxpDvyGcR69xxHkon324QjhYEi67lGQNmbT6h09ApPp1HUyljRDly2CDTHSW6SSM61pc31dtriIdGNVhTPpQTa84ImW2CWE78Q/gFkkuOO/Wa1vSHAcxE6nOkHaYbds4/pGQ0SeJlKsgnvCmZUVmYLM0t1Y94ayDgmuemCjM98PHIFlbW5uqf8kuARvb00lVZjYN0hLtIb5hTnZ9iU79RhRglEsLGxGX3+HiJ5JJ2iHaD2HMTHWr2tEYI4YYTRFcCFq08jwSIyPjnqLjftzC7EuzQTb/Itvvuk62BRUX37yySdiCvOOoTM6Ku1ZuMJ1zOZemXElmXCYExWmeb3zDcbJBVQhPf2BYwGJxGYtBNJjn4++/gHlQTW420jC3qQUhhMAZIEZQMVZPbPqS//SUaoYCE4nYo82cDhJ4sMFW4W07fs70diUur4wo47dia3VNTtDADCjoaMTZ/1tlhS37q9Em+zuvZ3WWFzcVCcexNmbL8fktUuqy4GD86rXQgV4nVpV5a+pwzuGJ+Pqa78Ype4+dxBckGM+P0LKUxIEmKXIntqTM9c48j7nHHNO3lPiu4Dd2Pcd1mjS2j78D0gxtvkUostE6RP3nn/6KP7R3//fo0UawBvXr8akOofXWYCBBGJpNUcHFBKCJiJnwaJIQg8C+z1JYvQS2pPb5KM6A5ZlU6J5jbNiu/ENkJ57r5mAU/F6zvqle9Ic1J/Fe8XzrEqT8j0SQZUwjwwzMX/aRhgycTLhxUGsS33u1rtrS8vRK8IZFNNnLgWOq6pMMGDTLgIUckVDZRBLDw96Q8SK7Wyk16fnJTy2D2Wvl9n6RHhYkn2uvqA/Hz5+5A0HBwZHHM2L9RaYmIvLy1bLV9c2Rcjbce3ahViTuQiD7usjCLOYtNRx7GM8+/S3aiaVflWEnSbfdKtPsefRFHGoIp2ZKIzGSyZ868z0VNz56BOp/lWPwLBB4YA043PnztkUezI9Y1qDZ7/xxuvq8/b48P334+GDB3Hx0oV48803YnZ2xtrju+/+RPjYiC998Utx9car0lTS/rs3b70cLd/7xm9bklMS6gl6PGPAbHHJdUfLxJ4WIVt9EuDbsYFTVykLidV5ELc7lqJ0HduJZeDEdWbzIDRS39wX2UuyUuaBRPLBPmsEt2Nzdcl7suIRRXrhrJp++kzEyk4T3fZ+9vbBUoh3K5VofSdmV6Q66fmrsmk6SwKomEWP1KMD2d3s+rgjTFhUp03cvB2TV18J1vyDVEhfOoqcGv/ixBh3ltBFIud3EYGL5dDp2N5s6U1AB2L2toooAQItgOH1dLXHvkyJUjTiB7/39fij3/963Lh8Ps6Ojaqjh6JH9hyETURNyXvBY9u2GkTuIBEdUvePiBxWqkLVnhbdI2UiS33jC2YG+R7XOJKoeYOVOEr5Wj6SgBOJazmn3/S5hIOk9GfvpWNiehINhezE3ALd62A0gJ9q2y6bbElyHdQbMS4mtyMNDrVWSBJ/+I3fj9mpmXj15dsxLGJgX742EVNbX3d0ym4mrF0J34TK3FpZURk7UoHbYlXnU9OP45BhqsGB2BJjKQnHl8Q8nk1NWTu9//BxTM1MeyokQ1dPdX3ATLY1pqbm4+L5c9HfW4ma6rMkLZM5tKx97e6WFNf3YdqDg/0OUuYV6TVCGrbHlSvX4oxUaFRjWs2SysePnxg3l5bWpe1FjE9OSoNYirufzMfI6ICeV7vtezhwDMsrV67EthjX4EB/3Lx5I/oHKtbo/vnv/LbxkGUe4PPt2y/FhYtiRir7oLUn+kfOxtjEmZg8cyZaHj16cIgqhbsfpE3L3MRQRaTCSiEGw0oidHF6Bt5T5yG5qDYdJMShc/WLI9FTGOtrFbB7pY6wpnN+6lEsL855XLNPwKpURsUs2sX1UNnUUmVU2zVxXQJ30eGQw4Hs9laZC60yFRga2o+qkHErOnYJCCahXa3HuphB/+SIAN4RFZkPPdIU9rYaUuc3oqqit6QWX3v9S9E3dsESB+LE5qKtR5N7VdeMlCChpYsy52wT+yJEzUidc06cMw4KsyLYVgd7K4hJ+jX+k/bSKua2u7kav/kP/vdYePRJ/OIbt2K4r8vcXs0SIXfJ3ElOO1DERM64L95lFdEm4ibUMRt1g/Bca0F1xRxRb7gO+n6yhXk+aWXZ9EDyu/+4r4TuQcrtKLYHWBWvc+oy+CbiktxM6X7xWTEgwQ+4AzdrULrWKq1td2NFOCEpLOKuSe2kFIKNlwSrLknKHpmGU5/ciR//6O3YkL38pqTZoCRddV14cCBGK9wsjw1FWTCj3Q0xB/BuQIy/gpDarsWSVNrZ6ad2jJYnxuJwZFjwJfDqTDx59jTm5uZi2GENW+OBJKQq7A3QqCPrnmgju8xOPZmKZWkXw8MDghojR9BDi/qrz9sQImVZzjM5OREXLlwQAe7GzOxcLC2uSa1eiaWVpVhcIMTDoZhJRzyZwhRoj4nJPr3bYg2B6AWdosPZ6QW9jwRnmK81vvqrX4y/8Of/nDXixw8fxMNH9+PS+bOmM8JQseaqT9oBa6wfPXgcrd1DcfWl10X0l2N0cixaZudXpERLpWDgXn3D7B9m6+DyV/vcwUfjl3SYWp2Igl7kCbi5DiZzk7y4s+wqIRVbFm/JflqbX9BxxU8g1fFaG9cFLMaovammc+JMKXiqOD0NFRdXa4zoOwfJkcXQW+tBe+i2VDHZX1LHGMJqV7m9Uh93qjux3WiJZ0KG67/4SzF+5XqUZKcQNywhNgSQJqtzRN3hSFtpGzYV13xdlU7Ekt4p5iLiZoTOmfYxS49JJETZY+9P1Ej1hFTTenz/m78b3/idfxa3rl6MK+fOREXqJLvFW6J29tgHkjZq27FNnsJe6LeyJ+O0dES7EKJLthd2qcfc9S2cnwyj2QbO9dIRDQCmQMVcP/eZitE5MBEX51fzWr7uXy4np3SZNvqn4APjP75fTF40IBgxVovPARuRuG/rIlhWlTTWF71FFMKDpUZDMgu7Sl22U5nE8tH778WObNML584aL9Ylpdh+iw3t8J4firDfu/eJzLKG1NfLeu4CIZQlxesxOSDilzR99uRJLK/Mq3ntUR4fiUXBd05SfGF+USr6jAl5aka2dE+3+31DzAZYMullC/tfDGFseFQapXBPuIGw2d7RM2LU4P+Fi2fjpZeuxfj4hPFpZWlVJoAk891P4/GjeUn1iOERld0glm3ZhInZOzg0YP/W3PycYYTgKfeUY2x0TBpBX/yjf/IdMd6DeOnWxbhx8yUPHbKc+hab7qjfP3r/pzJJZH6qLxiRmZEmsiFaq/QKH7pk7/cNx3Wp6izxbplf2TjkIzSKjkUFQHLjLQThQXzUtYTYQg5dS3O7IUqhB1TA9Fa9a4QScoodHBE7g1I4UOi02ua6bCdJ2M1F26Ps5Qn+ILG2pQIhqdgEDmL3ChcROk4UnBoAmJBhIEDXgSTWgYhM13cOd21z7YmbYY+1yk7v7qzEk/l12eITce0XfyV6RkbVjqSFFAmSxBFCxYmWHWn8ps1mcE38zc9nhM/v5bJOZmY7sc+rRLCY1VZ0Hkg7kcby6J0fxj//jX+sdux6c18k/ZkzbFrfFWsbm1Hpr5g4KJv2e62eCJyZUaitKlr3BY/PELl4gG4eyiQwUbu/UoZTUSd1zXHd06nP9b/eazZUKV07PgKHnPI1ksuBW+TCTiTe4/vgFDgGPpE8kUZt295cpvPF95iowgrjkviYrhNUeJ/52JJwQvgS/h+Vw742K4uLsbIAQq/EsAjrwuXLVm/pr5IY/Pb6RqxKLW7V+zNz0/F09ln0jzGfoBTzq2vxsSTd4vKqJPJIXLh0UX2+HT99/6PoZc6Fvg2R4/PALIVo0YAW5uZja20jLl44K7OQ4Mqo4hdjdHzIajltnJtdlAq+IsJ+pvaVYmV5XQBqjaq0FFxWBGYEjy9Jyqvx0hDRSutxhTps49Brl2BtiKhveNbkd9/6STydP4wOabtoKMND/fHFL7weoyNDsbq8FIMyExqNrViYmRWxy8yQ+bC6tGT4DYjB9fUNxJAYxuTZs9GyuFYV3R4kItfn8RIzpghnAakMXJCdDnOn4jWGx+g2faWGuLOtbAmZHK/DeCXkFDOQZgCRI8XsbGvbjd3qvOzNzdje2DKHbBWGdgmwMAVvBMDEEqS8iH1X3yL+LMMyOzt70borLUEE3q6P46GvHzSifohdn1T8w21s4e54uqTOGjkTw9duRZfUuf6+3uTBbBIvRES7yaykNlEpZ8Kgg3kWa5fEvXzM5zxH23M++q2jeI3q3xo9kuadIvKVxx/HN3/zH8Tiwzvxhjj/sJDKO2jL/t7aYxKiTI3+kagKHp0t6gO13559CFsZomDkAcaG3ShL2UReLldM5NSSXUUY3UCy5naQTyNy/Zd+NFORyEm5TSSQP5+Tiuf4Z/Rk89fzKcM3w5xzysKJSttwPnqSkOqNIwpm4XfUPmJIqLnW+nJiY6pdEUS7mPqGpDP7ETHJih1DkDmH2/iA2MhqIzakcs+vLcZ6oxbrMvHuy2RkAVCn7NVbL78SF85fiLv373noDDWZGX9oHEjzLtn6SPNlERPzJfr7+6T+l2V+dsT582dk647oK3u2wwn/9/HHd+LTew+lMdRkv18Soc/GmfEL3rhio74RLURi7YKZTwQ7oLAhybWrl+yz2hNx9otg6d9XGCoT0/nh978bbT1DcX9uN3768ROZsQcxMdQWX/ri7fjKl74oQdguE2cz1leljTx9ElvV9dhcW4mzZyc9pk+IfvZ6YGc2hmVblte2EsYq0XlGiua5O1c/29SRxHDimqW4OoJ+TZ3tk6N3UqLbdZ6JAeLzGUlnrD5T53YK+TZXl2NlfkYdt+9JDi17zEBCDdYzKPP6nrUH9fiu1BXUcgJRwzgOGKLTUTUystTZb2hfX5bKygQZvPi9Q8MxJEnJai2HqVdtGCaETvB8ejQBROwQYcsOZINpQvF6XEft2d6mLpLMYjIQGcc0UsD0RuwhaRNCxHbZxnhviZ2MN7VztyrpXRXirce3vv5bcee9H8dwf2+cYeWY7k+MjjahIeJTXQknLEgbTlI6wHZ9N3n1zViEhBxBQhxtOEa9EESMiyE8z21W+9hgi5XoeHYdKlDt8hxyVBK1h+dYUMO0WtrIsBZT/LuYfYa2ILEDC2fiCf4YFuOsbW7oitoNsUrzQCsyQ1NOTI+WvDhlpkg6Oldd2OCEqPG0zaoIR2ww9Qmz2Bg+Yz8Jdr3BHmWvTMI0sq/0IlsVSX0nmj8qt+fR6x9bDULwSF/CTq3JPGBWHIyGLf6r0ha7RAh40mkjw7Uk4LWxse76AVdij4HPo2OjsbG2GtevXXIA12HZ595JT88/e/pMdr2+sboudXlR9rikpv5mZ+c9DLcgQcPc8guXh+OsbOOZJw/igo6//OXX4+6H7wmOIt6xkagM9MeA8HRDUv/p9HTMSlvZlUl655NZtatTdvtI3P/0aQwMV+Jrf+pPxu3br8aP3no3vvmHvx8rK3sxNNwd169f9Y70qO4jfeof4R+BZjE5fzaR65glOeeZO3NOzulF56clbFU4F2OfbJ9bXV+ODQGbaakldWiLjtjl7nwBne9ByKixbHVgCsXrrU5Sr/s3zABnBSvaGjpnZFMV8V6NHUz/HBiNMuPknWXZ6+xIL8LWORH6WtWp1Jn9q1GtYChe5qfvtuv7VlZ1X/RtbSa33WZOGTMnqaTYvd47U8/1HW7Fg7e/FT/89h9YHRuVDYZXmJlNZdmSHq9XHfN8BJxXaXzbV6m9GcnRLDD+1C6H9tC3qRtrBqhPjl/ijd5EDGnhkP54DuYkpMfPwiw/7Hm0NKvPekZvpfaJmOrbafwYIgDZt5h8I6bCykAvMJFND6Gr923WMCWUsWCI/vPSqUSub6O+AmtUcwjcG+OisaidbJTXkPlEzDem+RKNmT3A8GyzOxwCAPOK4d5yb4/njXNOQF3MHtqMek9Q+aWFJTHxdu9L9vDZU5tEMAumfBI9cnFpwZEk2a+FITG28xgfHzWx4xAblDo8PjzoYbkpPYfT+dGDRzG3sBhVNrETDPoFI8btZ6Q+s86BmXUw48pAr6fVHkpAvfLSjdgX079356P42q98xXgxMjxkmE6LKaEVr2xW4+NPnkZNsG1vI8x2j5jTSPz47bs2KX7hFxke24hP7j6JJ1ObsSFS6JdVWC63xbkLkzEmIdItJri3tSJLkd0nRz6fyDMxW1WHczevnSTyk8fPTUI6dgdIXBsC3ZW9IyIXZ27XtRJSVFLc+2brO/rPyO3tI8T1sVG9mQ1qvTqZmWDsEADHB7WZpLAtAKnC0SoViXXvddlqrT1SsWTzMdWwUhmOvv4hIXMvxpIISdJdHaSGMsJnE4FwX3RMj7QOWbxCKt0XMbHNNRN/SMAEr3dFqlG5Xd/e2oiSVLqlx/fjR9/87Vh+8IGlJMMxPSJOolgM9A+KUPmmbqgc1OsikZvARYBoDUWGov/8zbyAg4kTgo5gIaYG4arNDlEqOOhVla9+EkEdoBXpt5dc6jmKod6M2XcIPjhcvWWY6gO8rVarFpgEIHn/4ECUunvMxHbEHNEE8ERzD6KHGN1Pn5NOJXLqBqNXRquwpgKR6xzmxoIedomqS7oxnMr0YJgQgZrXmRgkvEn72exFr4hzeGw8unU8lJrFJx4+fOzx6E5pM48fPY6+3l5P6sKTDnP76MMP49y5M4YFQSaZZHJP6nt/pd8qL8yHITWY6quv3hbj3hcjmBaBrcWDBw9t4mGvO4yr6kyomTVJzoWFFb2DWdoRg2YMvbLLV+K8VOn56YXoLrXEeUlzAktevHDeW5mCC0yU+sFb92JjayvOXxgTM1mQttGI8QlmyE3G06dPpb3IlOjqiD/x1V+MK1dlu8sceDb1TP0acefuVLz/0WNpGj3x8itX9M5YjKit7D/YsrRe/bmI/KQkJ+VnSUbEZiqen0wqIdqkch+qE1HX16Wur87PCYi7AoDUQTCSXmoSecq8CaEzXi2VXRKcaaMHUkX24ewguIjdQaX0MDYfjq8eOPPeoffMbe0ieCTzvLtUklRyqbuDAgJLBD3zSh12KFWU4E84sMR+VAUR+MGOJAJyQxJMzIJVV95GBXIUgpbaxLQa1eiR3bVfX4vv/c4/jY/efSsGOg+UI62EkqSrVKRFSJKgjRJoAAZDPaSMmiFZ9UWuqv0tah8e5Ax7jsCaIxkJxnJVEI2511xjc0eQk0kaOcFHSPk9pHkisnSO3wFiFbbGKv4RMQgmbbBEFlMkMSJiN6q/9B7EjdRh+DPb2Vkr+Lx0GpGDOWnPQfpafUzfmbnpmvrZEdTVrzhj0Vp00YzGBK/j4vKCJOlS1HDY6h4EPnnurI59Xs+P1oKqim3Pex+//6FNj3Gp1MsrK2rjgD30jx8/9vg1Q153795VP1VEZOf0uQNJwWE/g9ayLZMFaV+VZsHUVtCUDbmZouz58WoGRAdMOiRMzpw5G2fOTcYHH70fA5UO2dpbMjsYjhuUvT4WVWkRMPG+voGYnVuO73z/vZg8M2wcQVLzzZrg/sYbL8tEO5Dkvi+irQQ73NAHr7/xhZg4M6nvtcdHH33s8fE9Mb79w7ZY3GqJD+8/FfwOJP27o2Vls2bHmzsRRBAy0YFkOjBfywRd9JJm5Mkpn5+8Xkxt6sD2kK0ldYlJ96wD7sLIFZAZcsMmpi5IJGxNVCN/T0Bkxy+Rkp89FCHv6d1d5QNJ05oQnmmGvMtwCNIHdEpBvFR/1aer1G0JxoJ7OqbeQK1vi97B0eiRrdU3PBpdkvAdvWk7vQO9wxAWjh1sq0NJ3G51uiujemFetB3Uo3V7Le785Hvx4+/8fnTu12O0X4QtptOpZjH/gHXGLChhPXXaj0E2uJgJ5UHoqHUCGKQH61D7pPpD5LRZ2ATCpy1yE+LTLkcdESJDpHiCgRdYxN7IIBzESeKUBIPkB/4CthJAbWfKJrO4MIer2yy97YmesqQf0y1tgujbkpSo76k/c6HHzN2VPPrKz594DbXcRJ3fp+JqL6XbFyHCh0Cd6W/1O2YF8b4xFfBPsLPslghvxwh+KDgzVTbhMl55pPyMbHMzEjFn9s3Gn0H8T5jk8vKyV6u99957nnnGbDNUdmz0115/zUN+i4tLsQe+7NRidT3Nm0AzQDOq6h0IrVfmAvtg4gRlAsv4xITU7o/VJXtR6W13dCDgd+PadW/2hp9nYGAwpqdnpXVMx5tffEO4Uo633nrHDsUO9eW5C2c9pfWP/ui7VN8efSAFX8TPgKbCcuarVy+buRDmkufOX7gcN26+rM+1xKf3Po2W1Y3tf+1ETiqeF1O71N/2Q0mihVmHRkIN6mazNFWfXeeshKoV1Mdzwk3kdL44OZPWscll83iLQhYTqLFpq8I9q3NbUu8IS8SyTe8zLWCiVvVVeryYACgxi2xbwMHxBqGNnTkfW5L4XZWBGD1/KbqJuy0ix55HFaLN2NmEb+L7h2Iqsm7VoYex/vTT+Ml3vhHzTx/EUE9nlFslhdUmhoMwA4gewo603pNK54xH803UcwHJhA1oOQNk0DtB6iECq9v6NmF/bL8KDniAsQGJemgVXMhOm5BcLJdkSJM16557YHJJR+8ASN8i6fWN5cXl2Ba8K2JoSOi+wWGVg7bAaAoZSa2sd7AxVRXdz31a6FuYRybSU9KL8CAlVOsThK4jbYfIuJfMM9nk0po8dChYNCThGrJ5zfikAYKnSNdVEZK3rJQtyrJM6j4s+3txfsFDuEMTZ6O9u082fK/hx8Si+fl5w/273/2uNJaaVfQrVy5ZosMEIBxgDMNg5tmycBYVPjNXOm9bjIYEMzx79qzhvKn6bFQ3olucfn15zsNio6Nj7suz587rWzvxzk8/FqMtxbVrVy14PvronhkXE25GZIcPSuovqO7Pns3EkGz3sfFhwQIzqiMeP1mI69fOe+htTprIJFtZi6GNjY1GudQWa8tL0pLX4wxDaP9vEPnJ68XUergTW0uzXjbZLjsWHxxONKGnkDgRL93NNwAIAioRuR7bkZq0v23vOgxhVxyPsXEcDAyvoC4xbQb7mlIYfOkWEvcOyv5mkoAAwqw7nHogEo4yFtl098r2YuGNJHmH1KddqeU1UXdViNQtCYyfgGWsB6hcktyd7UK4tfn4ybd+N+Ye3onWPamFbVJ1ZS+1YCuq09s7e6JvaEJqcVd0QOQQuM4tvVUHkuFEPSBAIbxVdNW7VWaL2y4pytAOzwF/VHrsbl2weu4px3qDZ3BOsTtjpwjTAFRKvaSfgrG1BSWQyYEEVEb2OrOI4aAkU4Vv8Ee96HNK1znK0/NJ9dc3mM6JWot6fVpyObx/alJLBYdE3E0iFw4myKQETtKLqOv2MejIY6xA0y1LeCR6Q7iApPfkIUnh7c1qrDGeLimNmj0kO/vpY6mvgtnYpStx8+WXrRVg8oBbi0tz8eu//utx+fIlScWrYhgpODXBn3G2cV4Rc5idmbPzDkLaEZFiKjAzlLH2SqUvTSEVnJeXkrmwVZPGsbHmEaMVmaVnz1+0I+/p1HSs6xu3bt32opgWmXwfffzYTPzl25dcHv0wOjIW777znvq+I65fv2QnL0NsW8JzHHbDw8NxQZrH9My0aLWha8NihMLTciUmr7wUV6Q18EzLRnWHnjLxAjT1iqfKdZU7BThcFHTH88ldglGiI/fwCoJJidFLCuinr+uDjE1jR/FOd5cQaUfcceq+kFsqqRlHklb6zx1Mh+J0YwIIHZE3OkJ6H1KOAAY34x5cj6DQMKM6HnNVqYV12VLLW0Vk7VKhIPKuvopttTapskzASZMckhqP6oy6yn1Cq+/tyx4/wPGEzUUwSNnlImAW0hyKybRsr8e73/tm3P3pj6K/qyUqna3RJTHvegrh0ERwurT1yK7tGxVhs7kTw07J9gY5SdkjnaK1AEdpHIK9bwMIJZ4189Uz6VKaJnsk4YBVk5CgJRZwCBiqxw6AjA5dxEzB5EC1ZJFMHdiJCfaLoQEnxta93BVvv8qgHicJk9lzOdGP6ajnBCcchPw6PX22rNMSbycoFMr3e0dsKsFCZ1yF0SH9gScwwPSAKRp6/BZObIm4FqQWL8xiEla9vHRSWlq/JN7Q6KiJk7F0AkBglzOURkyE1aakHpPdjOrNAhDMpYpMLjRFaGNX+GlhJwkETrHH8Suvvuo+WF1bi7nZOWkElViR7W/Y6/7Vq1fMnD69/6k1ruTc29cz1Xj6bDEuXhqMSh8LwNDkGP/v85RYNNQJ1aW2XY0uCakzk2eAhkzS3rhy/aWYOHtBuN4d3f3DwnNmug3Y/3TYmqLbMFzasrFZFzzTcBBEDtAYB2TyvU6NUKcmc28RHmjtHpJ6xVG/OYAsICZj3hAtc3uxnZcXnolgN3RPHcMLKj7Nl08dyjY22GIt6gT2VPAeh3tCWtVvd1P2twBOPRNhY6ft2WHkMWJJ4IM22cOyuTrEzUpqNOu2kaQpUCKSu1N0hxRMiIs0QfVK+yip09QREBLwwIToaK1LzdZztbW4+87b8cNv/X5USgcxVO6ILsQwUU7VRhYN7Eny0w6COBA9tTQ4qe+w+uzYcWnppJx/kyylm+cnieLoGY76nBljs08s2cT93Uf6bhsj9WKemC+bq6uxKfUV3wVDdkTpIThkVdxrW/AePX85OiSd0GBYccimYzmdrEvW4khFfEjfTfV6UTrZnp+VclFgVjHxGRIg9+w/9bmXRasOPMuR6jAFmDUD9N3s9LO48+EHwiccsztevtzbP2g8GJQ9jC2Pffz42VNJxxREgn7hy5SHlkN0lW7hz6i0welnz9J6csEdpy73IeRbt1+Wej0aa5LK3//+973lAzBjKI4gEKjjTLrB7k+aj78gHCZoxZ7unxOc2GpKzEjfQ9qvb1RVBmZmf6wuLcT42IjpiF36h0dG7VD+wi/+Spy5dC06eodiebMe5f4R9TMOxZ7E8ICX4N+ytl47zJ0I4dBQEtIO2+9FnWQVzcEUEpE3R5OVEhLiSyNDsCAQxLu8OC/7ZFZckTIh5pbmu/oPvVyJpYStqgNHiBy1nMz9HTUcLo2K5qgzukYHH0gqIqWsDisTzpjd4QnASJikNmwoSXRWvnkXARN5kqRqhNvcjzovOLDSCMLpFef2UN/WfDy790F8/bdTEIde2RddbfvRSyQV1YstHvB2817DgStK9uJ2VVD9hyXVjz3RpISMYo36VpGI8vlJeB9d95+ORpBUznNELjh4d9+GVHBJQKOqGGB1c93LJOdloy0urUTf8Fh88Ze+GuckBdjje1PaUI9gA3HkdLIu/38kco+lHxF5OlpACc52llr72Yv33vmJ1Owp4d++TLYea50TZ85alZ+dm4slwYWxZLRCQlpjf6OeMz+AJaPgBpK9Xe149viJn4MuYBTcGxNB9w3021/wyb27tuPxyIMT7P2GRP/gg/fi00/vqzv2pdaL2Yq2FhfXdeyKl14+LwGx68k5zJ1gmBU6xIveL0YEEzkzMWHGhXEzKfW80j+g+u1bM3ntS78sPJMAK/VawLGox7gCbICh/rWsrG4e8lE6g8JpJMDiN3bGixYfZHXdqrrPmoihQglsgB3LnFt8VexJvjo3IykuNaZXADqs60mpPE0EyZKcEqxqIs0lgVjIwW9LctVpV7YIMbx26rtRE7A9ywnblLFeSWJUY4bCUNVxvJVF5Gy63tpVVmYdsYhcUrsNIkdyAQBlWsDQXUlcqeVgz53AMsi5h3fjB7/361FfmYnJieHo75FdLcZTlopGgEjG6lHVajXZScp74lg9AvjQ+BlJjQHBhskjSZJD6CSQMRNKkYjy+WlEwbX0B4LDWFMZzmJ06VxmAhnykBa0K3uxvrUZu5IMPIOTcUeayuWXbsleuxobdcFfSMbcAUyHvCl//l7x+CIiB4A5yu2L0mnt+byUS/88Iqc91DUTOXA3DJrMrQ0vqXAI3Jl+9sSZfXT6ZV9jShGTbUM28fzCggmY2W1MjyUU9ozU800xbJtzlq5bHlZcF7HxbYgcJsAIDngCI0BLml+Yj/nFBdeDUYs333zTPo+33vqRmAGjObuCY+h7nZLqW3Hlyhk74jarabtXygJPeJb4bnxzqyqpLoZBvdJyVmIlEgqauQ3svnkmXv/SL8Qg+wDhIG6ROVpmVIn+kgCVIMbOb/vr/9V/898m8KUOSZ0iwAkpSLlT8z0YABzM9EmrQT6/k478eQs0ARlp3CaiWRNxVzdWHDaZMedWSchUDT0nXuFvwFiQSkZiIa6kEKo6XJnpjcneZSFJzcMGQIzIKGqxG9wiVdRj3SJ0lsUSH93ESkaSYqvrSIbYDXHROfiAx7y7pPIOdqPUK7t1eSb+6Ld+Pd7+w9+N4VJLjPV3R4/MDcIOMP0W7zqq06bUs6o6iFhjtW0xtFLZwfSwl3C0wWQyARsJm7AspnyPlJ/JUj8n31fGBjSMDe/0Lmq8j/oOzimvfxfsgCNPURYz4rBZCSF8/tJlKV9idlLVmVu/vZN2PgO+aQYahJsYB8dipiz6nm9xZAZiYgCpPqelXNfTUv6O26eUjyRHAM73aKMER2qvvsclhvFUNCMQ6bV0ZB02dSp1dhh/WAjC7uSEwyYMk+GkutOWRl2amNpw7eq1IPQTZipa4rB3gRuVxOz3EBsTkHB0MmSFhKbeOCY5B8fqYiYQvmoQN2/e9LAXY/R37nxi+xpH2sYGq9C6Y3JyVM9cs4mIUGVhFoyG+mCnownwe3Vl1avvcLDhQWfFWpf6rKZvErq7MjgSXT2VGJRmtiO1H63W9d+RlksADT1H+zAhpRkDTOOQgJiHTuAqyYOJ95Gcn8k5dRDcQoD1/YQUnqmmyuNAY/CfsEX12mb0qFElXcBxZsJShkeAAj5yjXMKJD/3sXRkKuIeCIxDRtJUrRdRpwkqnquOTa4jw0j23Bop4GuwExgL5+gcIiQhURuOQZkcAz3SAnaq0XGwHR/9we/E//W3/qdYn74Tr12Z8FxzhplK4p6EF2oXgQAzhlNw2szMzgoRVr2Lysj4pB14EDdj48AExDwtf17KyH6E5Er0gZN+Z+LgeJzTs9QNZCa4ZlWSYHV1XSrpcqwyh4D+FSJInMX6ppBfGhEaDY4kkJghRvrBkh9kkXbCijDOmVSypXe8YKTZR90wTuDcrOdp+fk6Pp/zMzAMEJ6MpARBOaJV5uv0e37nOMFgns+e4svsQUl3fCzYvfsslFKbiGOPeo2UZL4B2hW2OXtYj0uq0qfGP/1jN/zRoWEPTa2J4LbFzKkTxOjpvTpCjKju4Dq/X3nlFXuzUb1/8pOf6DuS8pLqBwetceHCcHz5y2+auGE02OuUx5AdCWbBvt5Idd6/dPFCsMcAgUPwCdDuZV0vi9Cvv3Q76mqTpJWarPqIDphYVGOhyjqx67aawlFZx5bllU3b5FQyIx9AB6CZa3Mv3/d1ZUEyUWj67+hdlFLxStkwkrqsBlpZFEHtSX0XwZnz6zlmvOmPeqJOJEaC+q9vq+Gojtjh+7YxyVLX1cnb25u2fXmvw2q4bB9xdIhbYj2IG+YAkpLkdAAATrHMCbDQI2less3seGYefsK5Jg7bW461qYfxO//478fm3FS8evlclEX8rObp6Kqkue61qhBApoPqsrkholledKeg0QwQoXZswlsmsXUSU2eZc9zKxJcXpNzeDLci4QNzUhGhgRNPFG1y3wcpm7/xuCPJ7ewUvPRD7wnmImLCbrG4ZOTs+eiQVNjelzkF7ICJkL1Tz6mAVI7qRs7fyETG2LHVP8GFynCdGOQQ1ouS6/iClMs3TmWca34XxgNM7M/A3BERGBeVW9i9R+DTk35e9Nssx25gMaxWTyeuCf+WZHc7GInsXsbasaUZilpZXTUTQd3G/mY8HIcZE4x21C6ccoyuMBmImXBok0jnLL1xvFEfyiCg562XX5aq3OVFMcRfg/hR1xkFeumlm34XeLH78vT0lIkbCU+wFJgOmgROQAiWGYdD3jCkJA2TYI0SjNJQJ89eiMkLl2NuaTV6BobizIVLUe7q9rx97HswyljCPAwJo5xalpY37F2n46g057mD6Vh+c72IeNxHXcmIiVkm+WQkzEBm4cny7HTsSor3dUviimgFMTWoLPVGRK6HE3Gro1UeZbKtDcMNMIHs1MKRhB2OswXVC1WdYP5dPf3RXu4TMrQREEoSvV1tS0QOQhAXvpuZZgICqjqTUXxdnWwkkDrR2abvVdfie9/8vfjwnbfi8sRInBsdjD0R9FBfj9SdutrUZpt7Wza4uI9n6C0tzisvGCEmJs/EuHKnOqqdFVHiuthMABnvqKkhgckpQYm2v5jIgW1OwLt5oqxj8z1+cw+iSz91XYzJK/iE9R6lEKGYcA1nSTYREuYM23sy7MKmvjggmWnF8B0fQLIDI7SxMhJRzzy492nMLC3El//Er4ihivDEJJHsxFQDpnhY0ZbM+F1KqpfrrkvNFjyXaC++G7QEJOjq8oqjptIuVPV+qcwO6SQmQkirtk71qwgHIjhsSHLi8FXJSGiajvbGPHp+sAAKDY5RBrY5ZfjMz+kN/seDzbAuZqXtYbUXKclQHJsaMCOO2Wt9YmqqaLz3wfuW5KjlMCO835gJLNphxR/TX4no8/HHnzgQhftW7+F0m5wcE67M6R3CeRGjTwxVjBV/APY2ZvHSUhIYrB0/d/aMYUMfDFR6JFy2Hd78DGPslSEHyGCTEDbjuHTlmkcMEFx7knxMDmKLJiK8JvoUMxQqWZI34e7Ci8cjBDsl2RbUMY1n6uj/dV1AVv3s+FmRVOxokQSQLe4Qq/tSkVShxmG7rNuE6NhH2JItRkypbZLeTBdtZQhNUpxdJtgNA7VjS0Cq1oWorUxgGVZZInJxi10hdnSqNWR1NhKLySgEVCiVKtEhAmwt95iweyTEO/dq6sxSvPutfx4/+tY34pw6qa+7M3rFiWF24ArKPcVtr8xKrd8Vt2/E7Px8LDLRQeUPDo/I/h6JElNoZX9bYxASMgkih1jG7AEuhlWTcA0t/T4i8ubvBEUlzvXuyYQaTcqON7IvNYnJjksRudiWOwOzxP2nf97SSt/H5OCzTJhgUQX2K5sCEHFVlY+2cin6hgeiVSput8qtPp6J6uyCmGstqmK8b/yZr8VeWbakmOR+QwyhaeMiVttlPqEmk5icg71OWzwXQQmmXkzUjVloi0L2qcdPY356JjZX1+ysZUnppcuX4tL1q/YhlPv74lCq656AgOA5lJAg8pAjyggeaIdoEwQ68co81Qkmw7NITyQ1+yEjcS3NVS+2q8IpyfRRJlQtLkji6/s44JjyisP02dRM9MpUmxNDXyXuuhJMDZNoXJobG2k7aKOIcH5h0THfN2XSsCCJ6C/LK0tStemzFHPw+rWXYmWZ5Z/16Oke8KSbZ8+mLLy6hH+MpaMUlQVje/DVlomJiagzKUp9wpZM+Jq2amwoLu1xfFzvMWok4cZkcbWvQwy7U1okQUVgKGgdluSuvdJJIv/5Uno9I2GrOpzFJ9uSkKy0aZc60qWK44DTDXdAQ8hAeCM6GqRNHmJ1js5ZTsgc9laG0FDVVUZDGRuKgApMM23t7JVaLFumtSy1U3XFkdYp6cOYHd9CYoubJSLvU6Nxwok76t7oQF/MPf00/sn/8Xeju/UghkTso/29wtM0LOM6qS2OHS8kqW+sxOL8rD2e3eLyeDgrBKHQsUecHhMARx7SBuK2vFABaehMUkhVKsI1n3+eJD+aEXfUM8fnvEcdeYIjmS4wkbv9MAwRoJ6zH0LXdTM9o2vYqCmUMdNuD6WW1qNag0n2Opot6uOgmMHe0kpsPHgW5e09h2vqFvG/8rVfjkZPKXYgDDoCQIlx7qNB6ByNLieagwA4Sdw8g08Gzwpz0Oekon7w3gfx7NEjbzA+Mjhs2/ba9WvRK/h2ikoOMK261IcEQhAVLBKuSVpT2kAhqfrAz32n3+BYhieEzn2bHJgzwkNinLOElYky3eUOaQB7cefjj4xjONomJie8gAkIrq9txMrGunCoPdbWWb/eKfv6oo5lS35mUeL/uCdtB5X8y1/+cty9d9916+ntlmm3FJsyF3Di2ccg5ggj4P0nT56KoKVlqoyrV66o3HOxCfPZrVutx/yampqWbV6OqzdvCKid3jKpUxrqlWs3vJJSLZfQI3os2qMYuTRWdpptgQmKyMkti0trAvnzSHYa4p1MaRmjygV7lEAoELFNkrshyVtdXZEdLvoTAuDkEs8VA+CdFleMIx1ipCWrQaiaDanDqPohRnFYkOREjCHIvZ6SCjegThiI+kEptg9AAHE9poKC0HyzDU7YJeDIPlaDywLicA923E78zm/9ejy693GcGxuKkuo20CcpLCTCIQhCUB/sLuKJwX3xzGLfM9wxIMIW1Mwh+4eGpV6JUAQjfmMzobolIhcs7BBJNjlwzDn/5pmcitdJODRPpkzkwMoEC+EqYaMnYoeA1A4kJwSvjC9EdpKO7n+ppUg+yXo75lLQf2a8tXRW4vVf+TNW4YVh8ek7P42nb/80BqU17c4vxdTDh3Hx1vW49bVfioOB7tiXxGcprqP2ijnuKecVgCTmdNtul4TN9SwyACe1dVvfYgnl0weP41PZvRuC962XbsQvfOUrtlkZpmI1HB5cdpdRKy2Vp57N2BnKNE7Kh4DzdzgCx5PmJ3lXeMUUWICFr2J9eUn9uxW1jQ0R3CNLe9Rupv5CNI9Ut4pMG1atgVcQ+YUL50WAIyJo4af+IHTmH7DTyksvvRTvv/+BzlMoKYi+R6bqlpgEGzMwow4vPN/ABj9//oKnyDJ0xmQZeDuBIJ89e+I59SPCsRs3bsTo5KS/N7+4FDvqs/Ez56W+X5AUZ8ts/BUl2+Vm/eoTVmASBjxL8ra/9tf+i6MhNBJAycDJgDst2Z7WEQmCFw8C7RSL3tuR5N3asOSG4D12Kwy1ypheNQGoeCNjDhxgQhdgmMTAkBaONxxwnt4qFX5bdrIUeyHmQfQNjnhd92ZdnFRcjlhqDkWsVx1ZFgTXsyW1o0uQK0k9f/j+9+M3//7fjfa9epwfGYh2aQsVwiKLcdRkf6F1bEglm1ZnTz194hBCnVJBJ86e9VrlXtlXneK62Ihl2VdE/nCoaqgHHYt661uObotkF5KZ6QBH3crZDQfG6ljmnjsDb5eje2Q6q/kcyX3hk3TO0TPglLjue3pPbFTfhIECb+xxsURlm0QiQohBV2WLS6LJlNgVDLtk57365/5irG7vx7KkcxuzpVT3+fmFmJua8jz8VcFCtkyUxvqjpdId9bb9KElKsaHFNqaUiAOEd7huGJ7akqSr+qP5m/BOtJFzMnWWAhf9lUFJvT4PHeFDYPUW0VgIO81wlmoPNFT/3ejBU62XHj94GJWevuiXPYoWCNECDX0hOeZ0nggZ4aH7wlWYpGGlPgET8UYz5RozkMUjCJG6zBLMrm5lR8ZRndE2YPp1Pcf4OlIYwkFln5qecljn114nJnopfvSjHwoetTh37rxXr+FJ56OYEaxkY875dWkoRHMF78vSTNbWVsS4ZHdLRffuq2IGeN1ZyTbJUlKcyMJvRnLm5hc9DwNbvFtaFyssk2naaVxEg+Ucyc5yaPrDtDYzu2THWzHTCSQj1CkpdxDqGMTEeDhDUUQaa9Q2Y0dEzmwjXCPgrD5jwOdtcODq2ExeYaaCUJfoRCQ4Eh2v+oHUdjbGx/G2LdsFr/r6Tj0Ouxiquigi7xGRoyoyes1HDtTxXeacu2IIZbWBWNmLz6bj3vs/jvW5B/rNeut2O/Is6QQExhK3tlmQsOItb/GoMgMKR4mdUj0DVn+6JL0MUBFHh6SLl7IKCWiDbXCVJYwWYIVkGZZqbhGm+ZyUYXxaQsshGTFBVp8nRCZZWuV7zcw9JoV47zlJcKR4NpGQ5k50vmxNPOtL1bo3TPzyL301Vphc1N4dg5NnRNwzcSB4X5Rkal1ei03Z5OuPH8bi8lxsl9qiMjEcXTJ5ykKqktoPL8E08UxCMS7qio8l1xsE8LGZ3BYfpfKLYTPMxbj+D77/vfjkzkdx8eKFePnWTTOLivqgT9KcSR1sMYSa/ZN33ol64yCuXbvpSSKowBmmhoPOOZ6WqNFek+khQDAN12Q3s/XQujRP3kXN3hJjm19YkkRPob2WVpal7bRJckpF3yUaTpcIUe/rnOmsU9OzsSJ7ngUuSGmcw+CWYSDN6ezEGan7HTIFFr21Ms5nNkIgkOOlSxccdgrmAKPAWUwgRurCJBsYxYxUdKa/jokBnr94JQaHR03ILJ11bAPhJH0LvtrZpt8t0iw9MgGhP5uaN0QoNHPZDLQXISIohbMG74dDnBMAAE/4SURBVKRwWhQvgz8EbEnH2qpUChE6s8IkU0zkR1IHiafkBSgCANx+DwI3x21KHXUahL3P8MJuzcTOAoNNEeCm2AUbHZZ6RmQzM9TRLrXRs+AlKdAk9r2tb3f7fmwuLMTT+59GVapUV6h+kuaoZnggqU1NqhRrkUksQ8Vri7ODOfbsgkH0FtTxdqn87BeO19KeZAER55rVSAEThgW3hMgh9qSlCI5qs9eEF4i7mD8vMcabkxEXhqo/EuD2Nf00EjUzyXMeBE/v3waTFUwTgYuR6pu0Y10q+Nx6PfonL8Sbv/K1mJpfid6B4eiuDMeqJEltdzsOpY2dG+yPXjGbB9/5ThxuVYNNBNZ21mPa+7LtxpBUxdG+wZCeGG0Qo6Qq0tcOLvUhAiBJkmbf+38lfvqHpJAYNIES7V1nYw19Azt2S0ICKcLe7vahC186RWSLiwtiBPdkM1/w9sDsBYfUQ7KCq2gqnwdf/IsswSXsODEGwauVpXnZ5mnZsyW//sA1dlC1pqYaMJtxZRu7XBJV6jYecZgaw3cbm1K/pVmOjo0Zl/k2uAJxwoQqvf2xMDPvVWhoPi2thPzeMs6pkbKxp21/M/mGfscsRIsAnmhlxIKH0Vy5di1u3rot3APvSh5GZqjMNAVxM5oDYxHu4V0nOAoOOUcSevJ0xiCnconIARKoJKTggVMBBpHTicwF11HIxPZFBzu12Fyejd3tjeiT5EOiwCe8y4beOSZynCUM8TDGKQTEphKjQCwwTn4gIt8TceN4Y1FLXZ2+Vt2O/b7ROPPSG7Ij22N9a1ccHt1BNnqnJIoA13koBlFbjYUn9yXBH3nPLHbk2K9XRfzhZXoQnapugvbc5Cb6ASCQBWJnN0uIHRu7TcjcLmQqATQ9c6A2oBYxfILzxICFsAULM0VlYIbaaK96M2fmeTo8C0mYmIkWOKNektB8eJOeyfd91HWOFMsMLxmJiciBPWvfBSFSQ49W91tia0917R2KW1/4pViVuUP8u65ST6xKnawMyCTpYZjxIOYf3Y/Zjz+OYcGhW2aY8CVq6g+k1/6OpNB6NQa6++NQ2lKb7NZB2ccEoCByCuotlcXhiV8CyX6U4E5KIHRbMCRWchALrjOURR8h6XCMEWiByEEV/cZseOfttz2sdfXGKzE2ftZITGwA+hJchchJpwsnfZfuQUXHyy48265txLIYx9zMlG3kThE1k1QakrLMrSDUM8NexGzflaaIbc4CFca1sZHZSHF8Ylz1Zqsoxt/LsqknLUGZRnz//gNLcswK1H6Wnr58+3rMzk6JOazG4GBFNn+fQ4JB1Ph+Zr2Cbcg1vvvJpyLg1rh16+W4eOVqmlci5E0BTcA7fVd1Zrk0dji2OaMM7TBe/QYmdrzd+fSe1XUuFAMFsFiDHS5JQlcDLiOqJbMK8xi3GALODIY09upSe+efRZ9stq6WHXvWscdRKfbFafZbm5NDrC6JoHHYyBby8lHvKiK1UarLrogcxsHyzTV18tbmmhpUjrGX/2SUJl6KmqTTfiu7Ta45ttqIJO+9H/0g/ug3/2kssC+5TKHKQLdsZzW8l0U2sss7upPZoPq009loGfpN/ZjtxbhfmzikV6kJWKjmdBweZ4/T6txODOai6zcOLjarh+CBAcD1+m4dfW6oiTKUMmEXCfx0REyJYBMkiNf+CggVggZPVQSlcC9rQEfPoQFgCxNaSzDChML225JqubHXEquN1thu74mbb3wlLt94OVY3JMkkmSZknhBoAE/z6tTjuPveO7G7tRajFTFCHE5SM/GJEJzQ2gx9qbZMTJ7T74pQoWxPL/DBmUdARTvKVC8ID4cfvpLj9edi7GoDaj5M2vJTyMvzaB2+QjnS5CDGuemn8dOfvO2lyq+++nqMS5s7lBZwWso4elpKWoUkKUxIuIaJyFbC89PTIu45D2mRBFYLn8au6g+eql5VSfZp7zpKGLG0iITa4nAjNjz2Ot9GA7xz916TGXSro/ZFtH2emornns0jaC9LnrG5Kefs2XPCeTFopW5pMixV/ek778aN6zfseOsbkMYkqEBHslRM4KwobMFEEq52MD9DjBrN09qHYxcIN4XTJvIPPvqwQOS66CydHsRVBlntMNEzqKLpmJAQpNZ/nmRh1VTq+s76YuxvrUbXIUTe0NvqQD1/YNVCXF2AlowUFBnaUJZkYMgNuxwir29XJX1xQEi1Jrb0mmwlIWplaCwOe85H/7kbMTQ+Eusi8F0xhj1J6X/49/5u3HnrrZiQTT4ugA4rixbFzUSIlbLVuhZJMTQIHFA5aCBMREaDAWGpLcREzWEyS0JmSfRy2oaIMe9E5HpOWRf0W+qkYED7EpEnJ1NihPp92NRcCkiXz1+EiCTLvSbSW5KD/GCUCYCf9LTaApFDME3z55DlvuqLg8aWtyGSbBPyMLegEYvVnagfdsVNSfDuwQnBczTKksKsmBMlxcP3346H9z6yT2W0X5Jgvx5bqwsOeNAlrogTkjozyQjpwW63PX1shDkh5CIghxi47hMtF48zRGu4GbYchVOCDZqT/TCqL8gOnhmvhBdoRRYgaiWSHENsZWE+3vrRd73A5Ob1a/HKK69GR3dFdxJsT6bPgyv3DsX4mKdP/4ODm1vrsTgjm1qMDEcc5hzDikQOYvcU/AYQOtswrW9u6H6yxZHmaBDcu3zpkk04AkIyuYYlp6jdtIlVk8zAxrRFKGLzkx1FVfVh+ri1Z55VXzFbDgaBM69HAqZS6ReM+4M9ChkRWd3ccr8RU521GsCdsGIMGTsugK5hloXw+IjI33v3J4nIQXKArI4AodNR13RMkgrkTcjMOUiF3eF54pI8BHboYrL6zmYsTT+K0sF2dEiasNcV9pm+bicZHcqWN6jqB2IK3qkFSS7EkN4enQJGXTZgDa4qTYDfPAMnrcsG3xLDY3+nG7duxuracvwvf+dvx0+lxl2YnIhLZ87EratXxC2xT/S61EyGTZhvXV3fsNfdnWvnSzIX4LQGBMwNZwXc0RJaAFOnt7FRIUfBIhN5muUF4fNeAT5NIieLQ4jIgU1CLkAA8qZjk2ZflEzlEPNJIkd6U39dbxJ2WmmUiAY4wzgxdQ6lDTEF18OBIvAN6esdvaNx7fYX48arX5CGUrG9964kxtzUwxiUPdMnse0IOHqXhTgS7I5T15ApxJp0goAg1SBGGlKSWjg6OinwZG+08AhYCvgQA+vUgav3aGsDV5L3nyFUbO52QmDrneQs4r2EY7qiP0ly1Z+52Pfv3jFusNvI6Pi4kLhXwgLx8S+X+Basham/aHI4M7er6zE/NyfbfNGzGaEB6om6zaSV2paIXW1ZFK6xvTHfZL32mOoBYeLNXpxPKj5Ej0RfVFn4CqCPnnKn2rASZaniY7LbuYaZyCIWNAoYNRIeU+DpkydmHtwbHMJPUglvfilVHphubm17jz/UdRYbIckQSEVJ7vFx9UuLroGfxu23vv2Hh8wc4gfI604SoNH8LNFBZjEAr95CbdXH4BBEZ4Hrso4bjq0+MxG17G/H9vJc7G4syeKSCm6VXYiv970cVGXhhfU0QyGk9/WGwCE+ZYZ+CMAAskr2237CCwnis5KIWNl7eh5aIVLp3/ybf9Njl1/88hfj+o3rJjC4Md9kiixDHkypxZGXiCVJcY4QOwliMXEKEVHTkeicg8xMioBjcB/YIJFABAif+zjbsMnhxvovIS2GAbDRb1JC5JTzb76ZEx1N8jU9otJc10Tk1Fmw0jP6lZghMlAElP0aedYg8715hgi2LIUlUgxSaWm1GlJp4vKtN6O+1x7fe+sn8fjZbAzKFhyo9Fqd7JfG49EPwYSQSWvLC8GWVnhTCFrgfcJV3sBgf5w7ez6Gx0aFwN0yC9Qv+jZLKMtCvobsdoYXUVWRclbJxeBZ88+UY5ZD6sS4w3ApO5Cg3jP1GEb1u7//+/H06ZP42le/6mALMBdi5u0JJwakFtNOY0YTtiQgnk4SXDNs89FJ58CZiKZs1MD6eSLBsr3Q1uam191vSbBAGDgwN0XQ68I1POV1EfnIxKgJmrh6BAxlyI+oK0hl6rKjsgjqiPrOt9ACqlubjuZy/eplM2c872h/TKh5IoKGETC/HQmOmYgDDpueNQKsGUfYEMwEpggNtojWtvXserXmER+GjjORI8mZcemhNPUDy68tkKDnb//Wbx1CvDhAaAT2JlwDN0+W1AnJ1TkguhCbDsKuhegcbknvQrwgSac6ZL+6HBtL09F5UA+Wb9r+FfAgINRiNsmjs2i4hzMEOEHWCAuXdUAKEFdATFn3xCyYy46UYnZVp8pZFQe8J2nUNzgYl29ejx29Zw6vjIdX7JWpa3pHnSlpBMNB4+B7JhZ1OIiQCBBGJOI2o1M9YUpoNDA66kzbIXL/duMTE9Q5JojLMAya58oeG9aRVLzue4JjRsKkdh8jJPByUju5h5pnpgSR+7fq7iMOTGxLGJfuCf4sbWTONtvx4M9gE4negbE46OiND+4/jQ3xyxuvvB6TsgOHhUhnx8fcx7vqH9qM/Uzz8NIzdgyctkT0xEEnHh8MnklC77//Xrz1wx9ERZrWazeuxFA/k1MGvTCEXTx6RPS76ssuSSbHtRNsDgRfotQKaYxDgrKQF4EibU1NZqLOD370I+9Hdu3q1RiVSsuusuDa8OCA+66vt0/vi0j1LKkIXxJwzLAswtTXgR8MQ+XsiAli2gDrur63KSLv9dDWvr3pxFBnXbl+ut/Z+72O4xFmBy6ITiie+O9Ej6GPFpeWTDPgCsR+5fJlOx+zUMO0q2/vxE/fe1eqeI8ZBtohEv6MtFBWsOG8IxIvNUegos4DH7VQArfTk2HWpLITFLRokz+nrpsBFIj89/7Pf3CIPcEkD8b/4ChWQWmIXhD0dC6E1HcMSH/w0Ko5QRG9AsyqrVQHFVgSL4iGbBfZcx2S6q2y9+zt1XtUwPOb1eFuhQkdAsbWhK0wcQAi13WIXAjmrPctyYRozKbrE2OpLq3axiZ22b6A2D06GFtC/jrv6luNqohaiNAlU4KormyICKE4nBRcXAjocxiQiTG115xQ3NMED9EK4MlMOSZyGJb+028kuWwt36ddmYgTcbPoI/2mZQl++dzagBKESioiJ9IUAk/XqCFah871KDPMDAvaYuKG0BODJHoJNiDmDlMjmW+/IxhMLa7F06XNGD4nwjl/OcbOXBABySZnco8ol3X5dVQ3IRzLadPIQm6T4KOeYbNKtt3BUdnb2x1sLazKe/pxQ0Tyw+/8oTSAtTgzNuj5DZWeUnRLVbVJo7Loe8ZuhWDGFfCgCzVdfw4gKVjj0UYlBdcQIH3SMBhD3lxZjelnT+PsuTPRqT7oFM5l+BVhSyoSNqn424+IAbG0lGWZKPydaj9LavHiO9IrRC5Jua424T1vEYMiYgyGNTvskCB0S2DhHrSCDc6CmrJs43ERLPMo6FcInPKQsDNT0/HoyWMvW4Vnf+GNN2R6jDkENIwBVZ82AHeccsznQBMFN+38Uz96O2u9y55u4t1mmKw+o3zUdYR0VtdbJc2PiPwf/Y2/eQhhe21sGa4gBIeTqHBC1yaJpg5Xp7K3FojtCR8Qn7jYzr4Q60DEDjAE+C7hf7l1L8ps2ifbLna39KwQU5zQSGMip3N1yp/h5gl5vmavJUgsRGeuMZKchRQ60bO4W2Rnb2yF9AdJ9t3YkDpe07Nt/d3Rf2Y8VsWh16VKtTQEGAGjRc+UkFSNLUsnr7OVmoRJYEmlbyFNVLlExBC5mBYSHBh4ZpsQ8JjI0WqSumimoN+QqT23ahvP0RAI3Cq8jvzZucIN/qmjTJg0XSkRbfrliSTAQKVC4F7N5fs8ryNmDr91hBEiDZiPDea0KROimlVXOHogmE8ePIyN3ZboHT0bLb3DMXrhSgyOTYjAu4VM7fZYs2Uu0XOwl2EkySkG49Wf6m9ziiv0h+rGkfIhdLGI2JfG1NvVFhNS5WefPognDz6RQp38K91iJLQd7Qg1koAeZqStQlDBlxBgwJLr4AWrBhHSePJhxJU+tueVybC8FN///veiInv49s1bUvWRpHpQ/zKBn0wZpv7f5xIkqguONwI9Mm8CpqXOMD6wUIRRAJxtSHPWSjBZB/7XOBDDFPNifgXw4JuYsuqJGB4aihFm6Qk/PH6u8ljFtihNc2ltw6Mb29sNM6k3XnszBob6pZkMC7+Slx3zAEZoLUDf9zi+6lhCLVJf27+hejD+jmd9S9rApswBtCP8SJbkuscRodTeLbotSX1X/ayZ//d/9S9L06Oq4iAidGbbDI+OScVjEcawAZ+cJUoqwGq3KlISI+9oF0aA7OLMFA4BGNlBQtgVElzIWerUx/QFbDiIyntaA/BmJxj4yhyZUeTkMgRgkFtleTE/QFeG48P918Vp4WzrQmymnl6+fk1q1pqnpc7PzhrZCWi4vbrixSgM2HiLJRE6U25Zq1vu6mhOQRQnlSTzWKSQjzA6rEgyzaoz3D51IqoXMMCkscSm/eoo7pmo9b76OBEzL7tZiVCBhZ1xIkxWPkGYqIx7QhqbEepIazX6huOmm3sAGxGJylaRvs9n7IVWucATmKFmQpwQyI5ocl0q3bPZxVjbasTwxLm4cP2lmBSBl3oJcNlnqZ2cXWJAMC5/hc/peyB+M0nwuR2pbDQLGICkr47Un+CRe9ubgrVUVjQjMQCmCa/MTceabPlKdzkmJbGwTQmfxVRO70+vN4lOA0OlQTtqB6zEE40kaGRl2RyCgbAclWmsaBkff/SBhEo9OspiEqo/ksrOYcMR9TtpUPQFMNL/JkhfE3AAK4TN6A2ONktvEbg3OFR3La6sOPoK2hngZ5UeU5B1pvtquyrJai9W2uHDYvEII56sOyccGXVgwgxOO9aFj5+7EEPjEzEkzWmgv98qOH1mJiGAo+nkxHXPKRBoBWn3vROwbl4n0WdrYh5MkiFKDAFLYJwCpuez2/HWxhBamvfR8u3/7r88TJ5lCBjkarUdgopw0PwNkdOxLPjy0Ihqt7W7LW5C6KNtqzXuFBENUw8J1kDEjQGpW9cuX4oRcfgNERoqCNNGQS4VkyqsBpjA3SABqSFk55oIwo3ODRdQ29TZB3AwuJ2AVVUj6wLsvjja5IWLXhnGGCMODT3idz1cog7cWJyLmaePY2H2qbhk3fHcmEpDJE82q8/f8GQDAQfbiLXheOhVQTMywu9akkMcOtrpRu2pugCfFsagOuHfwFMvziok0y29J2YA4sEU9JYlsJAFBGZqLY4bHDBcm5p+lpAGbUltQGVjnJUZU4w08EE282NDfBMffQWSK6O6STDEvFR0ZgOeu3glJs5fic6e/hTMUtweAkciACRUS6LTsnhCjVDWy0oZv9zzYKNS85ISz5FEAPQTjFP1RHJTT1XSZhUOvJmpp3H/E0l2vXL75g3Pw+a9MSE+ZiBr8JlsknaXFRLpWmKiEJDUXiGWHbd6a6e2Y/hFh/pNTLtNwgKfBNofjIN64uX3bqhNBootjKaDz0LAFaOnD5gYVbPjrbUNwt0XDm/F7MysZ7Bt6brjxwlGSMdyL1IS0xVtNLWdKa9Mf92Q1kjctQSjFi8zPX/+nDdSZIILaywalGUkSQkcQmpzpO9IwI/Ec/lZzyvgj3YAZ4SE2kUXMZy21RRyrC3H447DGEcxwVSI9w8TwuZv+b3/8b8+hMCZwQXlw7VB3F0BBycU4Wb6hwaCiJ4QPLOTGAskrhlqBg3znNs+vLRDwY6REDkVY/I9C0wYKtnTe709LP/EeYD67nY0E0TNV+kHbPLUUOx1CC9JDXUqdrUQn6GZXdVzR4Ww80lFUrxnYNjXTXQqJzsv8JzCYPalxrNeXBQuKTMbM4/ux9LMMw+h4Cxs03dEQ5Lu6lTBAomAudAmTmhzBeSzJEcCSpUXgTsMkBDUM/+kXaAyoQbD7CB4EDXZ56oVSACRq1xsbK+3Vg35o4NTmwVNMZs+aRBQKk40pokaiXkeWAiuflb3ccAxZguTQJqzY8fU3Fysrm66PuNEEjlzMQaGJyTB+xIiiMjY721P38Ebj5Si/t7w8Ih4U4LQ6RM13QnMQGoiIW1+cITZiW1BTKqUso44NOk79TPXkKIMa25ISqJyM7HmlZdvSxNMEVYYA0YTAidwAlojVJlGERUHE3J/6hs8h6Nze08ILimPZmMBBd4aJkkb8uiDcAXPfXJOqjH2DUmL2q55yGxzY1V1bJhwUNcJiUx0VOKkMYsMboBNDZZjxrLhJgmnWb80XlbJ0f7l5RUT9aVLVwxP4ILjjXqp9aJq1V19Rh25Rj/TtxC4aUUXTiVydYedxBC52kB7eI73MH/YUrpK4A7hXLm73wweid5eFjPvLBtXTeQPPvjBIQTOx5A+cE24KsMDEDkqGlIlDc+kTm3H1lKXd4rAGE9kQTvrr7100TYbgEdyqX16K9k9stNNPOgECWHcEB/TOT16LMnpsETgdJoK9WQZT5jZ1XMisjpMR7rSxMVL0dU3EMsbVTOivsqAEZFF/IzBIkU215bdodiUXq+ucjqU2/fFzWFcuj/96EE8e3g/tqXyMy0XLAfx2L8cBkgkGGnUAn5bdPcOWAUjpht2O7tbouKzqB+GkKa5pn251BL9qY20Ra1EFccpwx1+Z9uap0xYIK+uIV3TjimJ+xOW1yGDVB+YhdVqgAlz41qnJLP6DAh7TnidgAnqH+b361G3QwTD5Ikuqc4wKRgYpg9SH3WP/t2D4OkDwVgfsYrLf4wW0JfqfvBfdVAtCIMNQ9NXaR9V8jO6zzRV3oFxs1ElxASzwkFLn370/nvGAxafEG2FutNvJgQ9C1HgBAT/IHLGp4kqxL50mDQkcA14wDCAqWorXBUx8y3VxzB3Fs6oHo3dLfsiwIO6zAwmXm3IPq8RlUYw51n6Gf8TdGB7WTBhrzVMDca4dUFfTvNEkOLAylOdJexcF5XfKSLbE1Ha36C6oWGQeIf7eOPBb4RAJmrezef4YBybQUaMfUnAUEfqA5HDxInNvri65sVS3URKkoBiOmuHzglsekTki3OL0K4LbxZvJOFb6P44HagIz/iuOsEcXR8/kFpz7GVEoiG9/IIBST+U4GbiWkwfZPVXtxrdg/RQg8AIkIKUid2qpxpPBUBcH1FTdJvG0vnMqtrT92qq3OiZ89GqRhKvbFsUCDESNgjnBR3eoe+xwgcnC83wd9EkVBfix7VKO2hnmE/ntZUlbxT/6O7HURXRM+SGBlKW9oG9ha1WqQzFhStXAr9FWcDskHqEj4BvAng74/RNAkp6dRBE4kwD1ETgQ9Jv/6lt5s7K2LPuZCE1VgLXzcWFtBkB7HTjOgyreQ0GgIRtaRWSghgiUjLj0Yw0HIqAkWRINQhhZ3fHq6ZQWZmm2T88EJXmyiZxCsNRNbBtJ2oyPrjKELKyNGWd42+JqO2iZifpBXNTVXSO5gORSh6rXryONPczCT3MCMpdIgYh4cLcfMzPzFg9r4hZMsVTbyXBwwQrtdETkPQie6DhQaYzE1ybdVPBJhj/paQrZtLpOZSjZCIxTg4TcuhqhsUYApMmBPNxAn6UpXcMRz4B48jfk9RIGhomE8O1Ij7VEYZpTYe+1zOMIHDujyvlupLyeZGwi+fgBTMW0zAzgpO6NyW5BaAErPLM7ILDf3d0ibiFi2yugFkW7d3CRRyBqkt1ftNQcYN8wod0AMogkw5UyI4gpmmq8wDe7r6IYodxwx0jEos1iFDqcWSVRScieUCMtCa8bkKDuKSghLco1hFEcWqeIMHSCfVISJ4qBGw7JJ3StsQb240YnJyI3uGxWBFH2xdwrYkIy9wBlCEgoKp5zLcpESmLYTmGzxzJUsfWw4a3Orp/5/349MP34sHdj2JpdiYmRwSwvZq4/Yanf16/cSPOnb/k+exZ9UWS2f6WdMTTKcjSKh0keUFMnfPZhCCFo9rD91HH7XQTrHOiU+lsazJIKkurpprOc3D5BBIVxG+aBbxwDgk5zHD1bV1n8/69hoiWMtC4xBw8DKc/hiYZcsMEY0UeWsnLr34xRqTir9YaNoX229DwylT8qO5IW0Jr0zLcmcwjp4v0Nf7zOZ5jB1lU/7kfm4yKbYaTwxXpqxJ0r094U5aEa2yhRi97aTFDZXjmu9hfW99DWoKwzChDc1RzUISNe1mwAGfw2JXkyG/uOVF3vSHERruAGbGmPNWrYSnOrDXgggjT3cQgdaSVrAXQyy7aTXUSIxCdEG3HTeKz4B6anL/XzJTBizzSPOYETIpH97GyXd2HbIkMkQsPwFkJgUT0TUirPXja2frK+wtI+0Cqt0t1P6DfrF2IHtfXU4w35DfN87kAz5XUQalDqJzvqo5wZUKK7G+jOmFbMsVR9rY6ABWBWUVwYxwxcEDUZa8wEiJtra+GjAC9kRp15HhrJs7zN91wnacjUqBLncuMtv3oGx6OnrGxNGEBQKqBjBniAYVo0CBwwDRq7OesDjMQKZ2JF0J2ETchnnEaMYa+J5u9LhttoLvTY7wfv/9O/O2/8T9Hz+5mfPn2jbh24yWruYxVlit96t8OB5PEs8n4L1JcUNV1vkV9pGqiyggE8Eu6Hcq2x1cYyq6b7PbBWCjLHPFOI8lQWxvqTMNfdYbpWXJD5MBEbUcrYAERUoTnvKpK7+zJ9NgXwwJmTDX2nxgzfcfzMBY7nGR/eu6+EMiTZ5joIoLbkm0/L3t+o34QF2++Hre+8Aux2yaYezoyQ1xMAEJrUF9AJGpTOxFpXQ8+q++qme49+hUmr3tgFpl/XE/P7ntap9f2Cx7sVa+GW3NicQpOOyaftHe2N2Om4bDVdwXXMrvkAE/K4Rvgo7KFrr5nQidx3Qdhm3LLoUwpZbRBKoM2Arkks0caipgjVguLbzCI0FphZczk7Nyre74HbaQNEJnLoSi+owxDICX85dv65tH/PPL8kQRepuefP/cSYYhcZo4db+p/8JpncBI7gqvqi/SeX1h2ZBhwEoZcqrArL34OiFySfGOjmoqF2yrzw8NWOtkT96BCIBOZcxM+jcMWx5MpCck9bA1C5uRnqFTaFF+2jZ5hczk2k2MBymBvh3cAdeRNIRvqPBy9XZwJrkUZGRAOEwXn0lH8XQ0YisHhIX8TCcRien+/q2S19QhQqiNHstepIy1VXqobEkZA5FlllgGiXrIIY2sjbQDP3lOj/ZX4xj/9x7H06F6cG6lEt2iYbZc9aagsad47GDtiPIcC7DZMTWVcu3zBcel+8Ed/GNXqVty6dSt6xPwYTikJHs+ePPHMqNu6DhEwMvHk8eNYWkghgS9fvS4mMmB7C5gRHcVqlzIwSUiQ2pXbypFrTCndUwbdkP70DVFJmQ/gbZAE604RCcwFZshcBFRAyihJYsL8mAbMhgtr61uxJIJv6SjHn/9L/459Hnhto6M7ajApSXlPvFC29FKZaFHWpKS28hvmSt9QZegIWB9pIE66RxtUL7S9FuETcyror6lHD2Unr8b89LNgJxi2Crp+5XL0DvQ5eEVrjxiukBy/BVM+uyXJEKvgitmPzjFThL36zRepCysO9Qs8F3rBNtE4MEkhXOqa3lbWK2aShibPJaFUTJQBlibb31f4T+Un3HVfOad3/Vvl+NhMSQNL949wVwn2gvHQSj96jQfDpDDzpLrD3OxU1LcwLbbUx/hcSuWKJPmAiJwFNDIjpca3bG5uqdxU8PNIkwiCBPEAgCKR0zEO3g6RqVMTkcsmbxIoagJlsUCCcWiGtXColEutnhXnwBCslBI8kPjEIaPDcaBQPjaH1T0aoexpMESm7KlIaoobq2xUcL7FRB57Mqmbruc25HMHqSALmDguDqSu2gzQOfcBHp5VJC/lEY+LgPZnRoelxrfGw3ffjvknd6NdUr2nXcqc6szuI4cdvSLwnugbGLYTC22gJHW5vrYU09PTKqtNtvu4AwMSPooxVCBN+GYBJJZXl+OD9993kILz5897eiNDdzPzy+os5n8TWED8VIRIOmqj2gZSFvuLoyBoRM5OSwgbSQmRI72xPZNmACFJ5ReigNBISOzVhgjmQMSbvtcWG2JSDx4/i9XN7XjptS/Gm7/wJ2L4jJgYQ266j/Mz+SCEH2gtwgPMhFZWrAluMCd7ylU10F5X9L/O1Z/7QvYt4U4aulR96A++KwInQlCr6nOw05DUhvGuxztvvxX37921Cn/9ypUYkibHHG/Ud4QLDkUEApNqmO+tU31IfQSZ2i7myxIgCDD+6EMdIXAgxzk4nohbTdENw0b4QPJz6fQzKcH+OBV/m4mpLTklHSAn+k5fNpHTZwlfSXyq3ZUUHMgyKWx6AieVyd7yOMdZlozmgUOSCTNolm2yyw8l4YnOC220VKs1l0rh5CJxcE7DM5GTuOZn1CGJuyRpz9iw9X+dZ8Aw1EaGGLnHZH5vXyxpw1xyZp6ZYwFZNRA2zHAJjbUNqbs4LrykU9LysKsn7ZTSrAOJcmkIibrkuj+fQSSAI6DwroDhWUViHdzHEwuRQ0CM8wuSRlLmThOOZ3djLaYffhIb89NRX1+USsk2sqipQkCGMETMkxPjkjYj0UnED8ZU6UuiJAp29kAKBsyhX5MUn52dNRMgXbh4IYb0HXrV2xILdlWZGDVJcCQxcAVuHEmMhZuTq2jaZWL3b5BJ7VHmJsNJnt2HY0kEniYBNXzE242NB8IbsYVsaBR8r1dqHyMsqyvrUd3c8khGTWr03PJ6dPRW4o1f+GUR/BeiTXBhu+hWSVB8E16kA5NsSnFPtDHR6xzyFozs8FLZEDuRdfdKELuaTt83ER2BSX2YP5DO1V7VlamnbJHVqWtrd+/H7P37DucM87x85WqMjjPjTHWQdgjBq2HSNFQ42gR10G/wCSavrxnenHFuWhLM7Lzkli5y5nNn/ak9P08Cn3Iy7kErTSL3vYIk52iN0rUApxO+kvguZAFcmL5tIUXf6jmet8MbDahA5MzOg8hDklySpDlVvRQtW1vbKjcVnnMmIM5fROR25yMhdORekcghaqQ3FSH1e1VN2g4GhCMGG9P5mCACEjLzCA6FYoRUoHxUD9RBopYQmrejR2qaJA3j97leSLZcr2K9Oea2kA1EXct1T2OPieAt3YX4lFOVekwisCBbBiFV2RGlVQg58/iRpfSAzIzNhZl4+uBe1NZWog0tQExgS+/WJXGQkGMi2tEzF+NA3FQFe1IE9ifzoakzY+tEC2F2F7YmscMwEYjuiUawIxjBJ6k5sIT58B6aUib23LajNh2dJ6kPU8PnkLZU1lHaCUQC3oPuarTv4/jDh1KSBIYA2d8NomNFGZFRHSV0aT02tmqxXK2b0F967Y145Y03opuQwFLnDzDT1Fe01RIdO9Dnkqo4J1uSRGc+OguLILoDYXCdyDWqT/JUg9bqVy4oMQMR7c9ztmEeuoaDK3Z2o0+Sv2MXxrUn82IjHj16FE+fPBbD3YyXbl73BgVISIZ67QDV9/g+Ix4IiURGTZwBHrqAJGctRv6dBVU+2kv+gpSfISV8S8l9RJ8I1jkVJTn99SIid9I5zsFUuhiy2gSNkJIvhXLbXCKr0yykuvtM5AcdkuQicoJY/EwiJ0EAZKteahDnSHHbeiI6rkPgJJAVFd2zznQdJEbtNBEJySH8QRF8SQiwub4mySmEUMWnZXsl1eXQ4XgHhyQV9S7BCb0IRVVi/BLkIeW65SOJuvE7Z1I+R/qjLRjoIgQAohM9wbTQ5LiiM3CMwYAADpNaCIhAPDuWu67Mz8bm0mJUOtukXk/E3up8vP/tb0hNlznC+ncVx3g5Y6dsY9PZ129mRUI6MrEGhGOGV5e+wYQUmyRqN/UhU1fmhZ9MuT25D3LK56nttC0hEX4VfCGW3O4raQciCBM434MZAANLtoNoiAlwbuan5/HK4+RDyK6JYT+bnbd6vStYjJ09H2cvXopzV645VlyL1EPvbiuCYosot4t2yCbEZEloqtwkYOxlYp2hwVF9CMjDTmgDaAK66OmeOvK+2+xneO8wNmorqjGxBoR3ON70rV0Jih3hlzAkFmdm4v6dO7oXcfHsuRhib3qJ5z2VLTsoPJ9b9aDfme0GAyUjsHKiqseYhakEc6U+x5mUjzl95jp90uxXM2G85TpmvLTTjx5o9lu+TgIXuQehowE48jHv6Bq4Qn0b0rQ8y894pK5t6Yj9cn+09zKBrTep67VaXWWmgnN+vhKJqE8SORyID3HOc3wQwobAeZ/CIXCkT77n58XVu6R6M7kBG5jhImx7I526jpCzNBj1g2YzN5eZZnB7/ADYmyS+WTxSr+K1k/cNYGEs6i2mRvoN8HXU7zQ8gdNPeKA6Q+RsZ0NIqEaD2WEuLR7d/zTWF2bj9qWJmBjtjU9+8K3YmH1m6VfBThwcje7eQdW7Q1pHwzADRnyXWW44ihzkHwLTdZxvzGe25APB9YdmAeK6HdSTOja5POGDeI7Es+lfOoKYdDaMFocbxJrMIf0vFZ29wUzgqhfIbWekEVBZf0h3IyRqvQkAmBx6aemqCH2jWoua3mOa5uDoWIxOnovJa6/EgLQWtvIRJXjuNJIc7zTDigypYisz4axFTQYOVBQV1GaafhvfjtoJFmTp3WwffQus6AH9ty+dva2LeRjCCxiR6skKvB5JfzbowCxC5DD1ipGL6WfPPCuwJC2so5QkO0KmS/2MdgF10B98h2yni2CMQ8vDc2QxG2fg3nwu50wvfrd5/zjpOv3YzBCrrzZ/v0iSHz+fpfnzRA4DoM47O9BWI83MUzuYuLtTqkSbcJD475bkUsdUlgrkr/mRXGn+APTpRI49AILgQ0Kt2/ZHeQaVkplBcEfKyZLdRC6O3N1VUTOE3Po/R3xFJVbh7miAil1Hh0JcjaYzSJaW4H8MpOKRRN1c72Ym5aPnIoNIzonIPErAPRiWyhfGq1bJNiYEM3Y3+26VevsTx9SnHz545Phnt69MxuHGXPzwD74erTu1GBsfiuGxcxHlPjvj8GIf1jetEjt+OE4t4EnbBD9gBHxJVDGd6+s6lEvEBkvcuphpC0wT+OdURCiGVIAdSA93R3p7Oa0I3PY3X6GtqpOle5b0InyheYIPY8WqKyvh2Beea/V6I5aWlmWbE0pKTFyEwVyFLsGlZ/JynL36coxNnKEzPZTTqUyACOIMtLWX1d40HRiHGI46Fp6A1Pt7dR0TDqV+UQYAuoAmwqkZsNRz8M2zz9RnTMZh3zxaDkw8KqRfMGzgQ8KZiunHQ8CIKdXd+rkx9ywWpqdiU4wLbapXJhV4gD+CpbcZ92BUyccgPISZqM6J0VBgKtNsR/+SpqE+UX1Td/gp34MYIcrcT1SJxG/qjflK3yO8MhyMC/qHzQ2RwyQgcInEZruVqbNgU6s3d4JFmovQ2RuwtW842vtHvH2TJXm9jmKlgvWSx2V1tITzh0BImBp2FIRODXVdn8Gps09H6HkkB3OoQT6kNwicEZGKQOQ4umwfiYMiITMDYGFBigmGmtoq5gDyq3x1pOvjUmiWrgrROUv/Uv2oe66nwcnlJsBApDT7CwSiTTpyn3J1zQ/pH1KP+hphdA/Vzp5JtQUnGl7iZZw86uiFR4/jyd0P45ffuB2zTz+NB/c+jNHh/hifnBCcUMFFaHqOWWU7DWJpM3aZJiVQToILm+4lu5tac41ONwPgrirp30gSWqF2A0fgZCJvIgx1BQGMGDo6zJbKProGYzBxpLFWtxlpLUL2ZCAI3DoeGsa2CQqHXYKbpAL9qgwoWVlVlV1eY4GQ6kl/b0uKdo+ei3NXb8fZ85eiPDAohjgQXdLGWOrYJknOggmhqOqchAR2Mloc9cOepsquuzOt8n8pocrSYalZ+kdJSrLLaQ8Iz/g3hAnMIArHQxA8HV+9CQebajpnnLtDjIXNBMEl/CgQ/Myzpz4fHxk2ITElm8Ck7H7KbEfKTNsQJXNCDyRGoHN8C7SRzTYThilxT2U46MOB+v8ArYMhRcwE/lJ/wbi9XbLaCby5npvL6ANz9HcZCYJJq6+83bbay+Rd/CW7Mp8aKmNHxFKt4W2XBt03EH2Tl6KjInNXbcBEbKnvCBQGcPooQMlIk5GPziGT0r1kx4IMPJMlDQkkzPY57xo59Sz33ck0VCo7iXfJdJ7nx+s5dpU0INz55NRRlAUC5rrmlM8TUUDQ6X6+ns4TkaMqFVUiQ1TJ3l0lvu926T4qO3tvtfT1mpmVYGrLS7H28FFsSV2vrS3F06f348z5SQ9/gUiEWlKLPGbbxlRYQKaOcsgstT3DkwRccjqqjxLnDEH5mjrPUkrnvAXJgyh+rtlPziZUmJMYhh7kGuV7C2id45U1k6OP0GKEMPa26xm89boR+2bEIh6+L+SlRkgIcm2nboawzTkTmrZYZ60+1UOdFdaoX42zl6/GwPB4dPay+cJgdJQrjgTDlF/m9pfFvDsEB4YvYR7Up0T8PAiDOjZhkI8Zn3I6vg+iA0eT09H1nKgvfZhhnY9kJtYQeom48Uhudn5FvZdtonPBQ+3Et8IICMtk19kv3PMm6l62zMSSFJ214uzNDxBonfQtRKyjnjG96Bym0JBkRYVm9hnXOqz2ZxxNfQOwcQbDcGm3r9NO+hoiBydFH2hjeDj0FZuwjG5sbu/EWm07VmtiXuWeOHPuUvSNnY0WaZNeUKW6fC6RQ5CZEDMB8UyyXyFwxsMT0uV3MyGTip2Xy02dl9R+nmNVGuWwIwXLVrmeJtGkMlhokcsFmZMUPu7YfJ47kt85k9KxCdDEZ4/qhaAg4VVF28Dk4B4TT9gqxxFBLDmlQgupW2vVuPfWW/EP/7e/E93q2NdevxW3bt+M3oFK2qhBncr0XuSNpXYpeXJzXUj5nLrm9HxddU9SgLbiOINYedaMQv0AHEifJXJ9VQ0SBHRP/aT3TMi09YjIOT5P5GhYELmdbSC66kB/k9iqN0kMEaXKxexg1ASpbgmvuhx29somvxAXrt6IgdGJ6K6MSqIPeSVUR3ePbXSvd5AEB87gvmffqfkovBk0uU9ySnjyWdiQzLBPuc55hkkRvpzTpm21sSpNhDgBSHOPEAnGndIsSoI5y5LNl9VWcCNrfJ6h2NgQoUqKql/3ZQOvihHMyNZfmV+IjeVlawb4BPrE0AYrfTHQ1xc9PX2x19MR9XJS59FmEDSYR8QOAMzgGd/Qx1Rv9Z3Kof9oH/6CVsAArGiX6mG80L3qtvpE9Z5aWIonswsxfvFivPbFL3sr48aeXmD2m+pqoVrf0St6iVwkcjJqN0iVAcb9LJlVC+F/GgKCSG0P+DraSnqH5znyIcrPhISNx/TNvj7murPzRXIW8U088Exy6OslsB/eehgDamqHEdKErrJyyud8h5zbkq8fPVvg/Ef3+QDXVC6B+fD8w/nykJ9VYzGx7Y1qtDG8Jdv73e98O/7h3/1f41d/8Utx8+WrUk8l7UXM7V1sAghjFMcWgL2dsuqTVeuiRCEDo8/UsZnYEpdnIAqO7g/BkvZjY1HWqUQuUsxOHvqpSOSWFPRPgcgt7V2GpInu+7feBSET7JMjlVWK9Btrp9l0kmG3HRHLFke1dfjsRRP54NikibxnaDQ6uyvRJoSHyL3OWUwbNV3Adh3TUB9EntruejbPSUfMrHmteA9iAarFa/kceBVT8X3iEByKuL21cpbmuoevAByl/Q5qqm/zBeqEiQS8OkrUVTAFT/FZ8Kz6hCCW6K0lFdQhoBEMZH5mOh5++mk8ffRAcNuS9O/0XuTgFSNNXV0QoDQAc5LEnD0xKTNyHXWRMBVp/gFmwaHoSd3MOnZZ2LG8sRkr1VqU+gfjyq3bURkf937zrA3okankIWq11bS4VWuI0SZOlxGKxpKzk6d4LxM6sKRiXM+ZxBGA5k7jXdR3GAAEDLIMDY344xC4EVZtzeXavldmnBQmQLF4EDmaYAwXEBnkPCZYvktZpyU9oWfSSIB/63l3oDra3mQBJzGftIcV01DpDNvRsq/h+iEtIzZX451v/UF87w9+N371l74sO3w4GuqKQ3ZwEZI4Qoze6WhLzh++Q8qwyalY11yXfE4iICMpOZ91H2kCs2/eJxVLtJrOs8AQW1vtAp4gD++wQUGOgIvKZylvqZ6YOrBkLj/VpG65n7Fxc78c6h59SFijlbU125LMRlxvCH6d3XHmwuW4cvN2jExcMOL1DorY+4fEJNMEH7UK/U3lo27zIeGGHXDH8DkJpxelTr3HsxkeRbhkvDs1teDTSbikJntMnITfBg2mLunI8BqOVwc24U84lkwaHua3DvSX4Ajz1Js+coNVi9YYYfC0V+9W9NrBykp8+vGdePzkiWhgI2qiA9agr6+tuh/ZHmpwYCAGKgPCO2bwCX9EG6JSB8IETlUWooi59FSGrDHdvP1atJa7Yk/q/4GeP0BiY3/riKbhJdUuXc2ube8dETkJINGpdC7cjevcJ+fO5z4EDpECsHyfxBEgFwHNOe/ZAadjpcKOEDybygZ4JJ4jvBK7P2JbQWRoE9TD9xEvzbJzZ+ZMynU4mcwQlPHkF4kLp5/LaUpyZudBMGgZaBMMV9X1XLsQskNS7XBjLb7z9a/H8szj+LN/+quxD4m3qGMZGZAdLSMo2UGsygJWglMRLjlxTs71pg6ko9+fQ+TU388pc3QWXHgWZxoqOfHP6CM29IMwwRe+7rFw1bpI5IgHythDwqpPVbGjfrYU05HVWXRRXcwXOLGlEBFKQeUt4XdbT39MnLsYZy5eiaGx814Z2Dsw4kAVLOihAjizkOTwSyYaUWGsSzMAff8knBIEPpsADbDNfhSS4dFMGSanJc9dxzUPsfLMoWDJl/RPJOvpzF4+SjbQUl0MPXEESmWXGsa6vdyTb0HkKtN//p0Yp7CCykQ3GTirvmjrltgqz5/nWcGYzTyZhLSNINFVZniyjqIhWK+urMlk2ov+wZEYl1nU3VuJ+t5h9PUPyO4RcVM14R9HYEkNmF2Yccy135bs5wcfJyEdM5FnAi8yAK5zH2L8PCIn8R7vZGcIiUkOTBjhOplneQ4JSh34Pol3smRFRYXgi463/G7OpHw8mYpEnhmX32uWhyMGOxN7k1ZA4ISvKkuTMFnsN0zke8tL8dY3vxFD3R1x88oFAX8zDuhg6g2hS7VKHnEhscrF+2sAKWX45JR/833aks9JP4vISVldpz/QRuwFQ1JTFqfcY7ab+kq183UQCnSGyJN9niW5vsEH1I7cfybypiTH4cZzSZKLyNeTJCe4RKOlPQYnzsU1qYxnL12NwdFzUeobiD1WrQkJWfoIdmOTQ9xtahQ2OW0E91WEv3kSPhkWp6amCM7PFJ/9vPe4Z1j7o/xOcM8JE4JnchngnussPAdX0IJIhi2PAD8drE4L6CZyvtE8Uoy/oRPgmDNdaD8AC0hKHZ7huLOd1hjwrOlB9espidDFuHfRlghjLRWf1Zaqmf0jJJ4Ftmk6sRgJ2KdnijP0jiQ5MCZbdXHHg0BqmC5SEMdcSTyrEAuEnt57vpNooCsqAIFkqMIQLe9AsDinsOEpKz+bymsRoW055C8EX61u205GfWHcHfJBFaKfvFLO8Hue2FNdqAXEwD3e4UiEUXWYvmPmxH09b0KRREc6rStTp75KX4yNso1Qb+x0EBRAWsVOPerzc3H37R/F1TOjEXuQvxiXNE4QlgUrjBqoNSo3OcosDQB7sz5pdlOqlxFNR/MBMzbVH+QVsTnwA0/qP9p0ksh5MxN5nlxzIEbVoQ+16drOjghwLzkQ4e0NwR9ksUYE/NyPQmgAqTKNsKq/l21Stp5xX0uC8w2kNpKeTStghqvrUjlVJu+UB0Zj5OxlSfFLMTR6JvpHxqJf6iSRSbz8twsPuktVVpsMA7VV/0MM3Cugjs7TD/sZXpCwXampS1QZqWQll9dMzXIKResHGgQLpzgXrnCSCjGMvfRYfYGk5nruQ4b9UMVBuIRPvAe+qY76B1PP30l4SNtgCjoRjGANXnOuPxx3LMICv6ki72Eq2SclmHPRHnFVdeeAMXSqoqeoi/DLk8KEQ46uwwfFaOgr+zigCX3TsQeNj6lWLesbx9NaM2GCDOxWitMrEXy6z3nKKSg8RE4VuJcT5xROOfkjEDmqMMSKKgwnohwqR8rfpeHM3qEMfpOQ5kgQJiow7qda+PupYcm04Ji/mTO/c51dp2YVTSS6x5HEOWWghiLJOcJQzp45Yyl02Nlu73KHVN/1Z0/i0fvvxGvXL0ajtq66bkpVF5FAzKhIQiBvISsA4/nEPkKFSkNbTYDrSH1gLPSSEUHJdUxnugZcmnDlNm3wFfoUWzs55UjApi4pUBchlsQVunSPefJweuBNTjH5ErPMyWU3E6f7+0JGnXjYTZpLCtkkpJfiCXzWN9dio1aVCi8mT13V5o5yb3SPXpD9fSYGR8ZjdGIy+odGoquPGGMldTPwSMhIu3OGY4GsjsH/x0guo5ByW/Ixw7j4nL9twjpudzHxPD4j8CLjhhldM7PWQC8bWG6PspmUrnl2ofroRSnjOpnvZHx3nZp1PHkkObClvsSlfD3XjfcpizIzjue6c15MMiGRoGlsj5QrtCe9PzvGuAYy0dkknk8TY/71J5gH3wEp+S4ERwagOECM4P4+ErZhDYG68ey/SqL9fBtgUm6a/J+0GX3c5aNW0WwkO84Wfx8mpDp43Bh1r/k8yADn90wmdRaZ3yrIqjNyKAUrgLhT1gP+ZlLxUk5OHCEW78Pc6Ad938Nd+g2TEO4KJqlzUSU9XKMMHIFNRgCOZNpy8pytjlsgamkoe42a7PdNMY5N72BCUA1UfjSL2vaW9+6CGYIDhCQmIlAnGlq525vzMcJAdSFiWnYyNZt9VIfTMvV9UaaPTsvcI/F+MXGPBF6DLy/KmRBzBjY5IwBY32+zrnhcXfX9k3Us5oxbMFmOJPqGfLINn82p/mTKev7eZzOJ76Ax5ywiTzZHug+Ak6SkAkyN5Jz73rfbY+JpHTfqwYu44s9OvHdaTqoLdUCqk7nOkckpXiutc4icBJFlZ96/SgI4WeqRaB9ZFTFRQWhIV6K4IEEzkVFX9tP2em1gIkJHZaLOEEUKvoFHVwRr4k3l2EYmq53OOseqS5lHUz8IyLovQuQcmMBsYCbqG+aecx/ljUgtTDTJzChLCeByGpGT8rnzwa6IeSV2aqsi7g21j1WBTIVlFT+MTtqC2klwDcpk1RxRadUZ3sCht38wzpy/FIQvZrqGd6ARMjP8o4eamYPaQXYqfP+UnPvgtAxB0u8vynmkpHi0yahzmPFpOQ/TnpbB+1JXCrWdCSefo2ECE3DxZE5q+I4z/QmtMRnH6yJU7rG5+/Nl49Up10/mTMM5t+xJRxNeqKHJyUIGyCSQPnMPUr4PoDNzOC3xDu+CcDQWAPMeXCxxsvRe5j45k3I9eBdizpyPaypWCJ3sdxLcFVuae16yKaCD4NzneIQ0Kstj7DqSSZmzUtf8LTagn5ubs3rLdrTDoyOyLaVZiLhbhOD3f/p2LD24G+eJ/da2H+yP3tive752V2+fpzd2dpQlwfSOvrEHE1T5aB+OK6Zzt1OXqQ/S2UN4wFvXHdJJR2LhJaag68oUk+tNW7iOHZ/b4zL024sXsLX1G60HuORM4tsQCO/Q7tx2h8E+wMEjKd5ksmSQf1sIynTJufn5WJYtzjxuVqLBqrorQ3Hu5hvxy7/2F2Ly3EXVWG3o7NL9wyj39InYO6IhXMlaSmJ29L7q7qun48/PSobLC1LGo88mfV+fS/c/+z5lgnsvSuq55tnz3+ccGHLM10+e5zrlayTOgT94m5/JmcQRdb1YTv4OiXdJ+Tcpn/MciTJ47si7ngtBPU2cAImQnFTFAhPSpCG0dP34IzlRXiZEAAc35QjhpTK59zyBk0kwkIyYx0wBIifMT+qgVE6bVXrUplw23yTzTi6TdvCWfh21kcQ9A6DwbcqYmpqKhYWFuHLlSgwODYpQ9W0ReWt9Kz743rejs16N4R5953A31teWY3t3Ozol2TpkUnR0QuRdnlChSnhDOhWeiFzfyt9zEpxpo4NAiOCtduv73N/d2TbBJi9tqj91B9JIc59zX23BPKAcPwfX1m+IPjPLnEkuW/DlXdqafxPj7fCgbomzo/Z480Q9w2+Gzda3arG2UfXQTSfrldU2IpIQGurlL/xyvPFLX43eyqAIvDO6e9MGhwwn0nbCK3nlYD6qFWANZ8fLUP/lEvX/4yW99zna51HfnJLsQ2mm4vdzX+TzfCxez+nkcznl7xbxw8cX0BepSJPFI4m+N96rDOfVtS1vrkDmRR6m43mQxDUQIleA+6gAlJnU9RdXgjJ5Pts8nFMWARdJR5VoZhLP5Ury/pEKLanCsAOeT8rhOsiLsyRLJxIEnsfWMyCorKcU+jQxKr6Rv4NGwDV2lszaAaGY+voZk9wR8ezFztJi/ORb34ybkyPRJ76zJ5u1hnpL4ER9yxs+djIdt8szqDyGqbaqYapHYijUAX+34ajmgjieeSUG5k5R/YAp8c5Qa3VmaqDOeWjM7/JbmXc8XivCbhFhMiyGFOc3bcsETuad3H7qApx43yruDhNbpNYSfRf463ne91z1HfYAE8GLueyr9mxw3zswHGfPX4yzl67EwPj56B8743aXpdGgspuA6Su90+aIrFQ8MTIagVliUv//mMiBZ/JxfDZRJnj/ouTZekrFb5+sB7/ztZPnORXPgX/+ZpEOyE7Cm/zb+NPMOeXnTpZPueT8u2Vxaf0QmwNVNzlvsHVx2LBKKdnjnqrZJHS91iwoSY/TUv4oxEZFUNmzNOd3FxFTmsieMhVOZefnQBBMAiYGkCAEYrkn+ymp57xTrW7aHHBjVFCxkZSTzQVmGWXNwMMQqjvt48jsOhYhjI2Nq43JTkKjIUY548eg4qc/fTd++Hv/PL7y8vU4P9wfh42qemlX6rrUWSEtyy9ZhMAuKgTWb1P9mP2Gjpj9Cw59xDl/OseOx3PvueF0iuEGQYP6Cc4Jkrrn2xCokE0XqTfv5KE07nnaqhiH2y54ASfGxiF6PwOc9cfwC3XFScd499a27PBI/gVWx7HXF1vk1uosgJCpJQgMT5yNi1dvxLnLV2NodDxK5T69IziKoZX7+r0IhZ1QmHbJhoHet5vWCH4sk6QBtInKo64Lg/UPyKZ+p2Y/+0g6Jp7T0uffE1NkqOmPk9QnKYFjCe/zt8AncIaf6V56Jv8u1ql47n5S/5CgrUwPOdEP/Ib2cj5J6KRcZj4y7If26OFAfaPl/v2Hh2yf2tHRpg7e8UO+UfgYqfib8+Oqnp54JleGj9MYuBZlp4CJ3EvIz7OZyHPDyZzTMKQ2DKNWS+GTeB7pDcFC7KjsEDMJSXznzh1vdzMxMREjIyN6vyMqfUK6AoBPpgxEys514IhNWRMj2WPjdzG+dlYqqezqwpwjwrBxYrm7M3oq0iza9bwke2dPV5R6BuOwlVjsaX9qL8rgQ00CLolxigI9D9r7ngEbfRPb2ssam4kaJ/zibcEJwmCmFnSv+ol+dT8RuxeiyL5mlRchn9JcdUlTVGW3a99LYPW6YYdKvlZdc6DEhpjWphhhVYS9slX3pglnL1+Pl17/QlSGx9Sefk9T7exmdVOHEIlVVYJ/cxom/UKZGYY5Fc8/k7wa8XnEzucv7iuI/MWEevK9XF6x3PzMyWeB54sS4+M5Fd87WcbzZZPFYK09FK+nxHn+JufFTGLpshk1fatrtCHDOBM718jGhaYGRn/wTE4tb73140Pbn4MDkopbJh4eMhI0C/eDJ4Hl/1+ceO40IuccSULKFSzmourNs1ScTCKkM19ms3aehZhxlH3lK18xsWNL834mbs7RDOwgNIc9PWUA5rYWj9i3rNA6lHYjiEQn5YjQ2VttbWEmph4/iMX5aRHSQQz0M+e95OWI7b39EZ19+ra0B7UX7gpxU2ZyuCWC5hzvddG2xn5XhQy/1KEpoxU4mip1kHrOUa83+wlPO7JV1yRJ0XgcAUcSmftknGpEZoW4d8QMqpLiTGrZVnsW5hdiZm4hOiWRL1y7Ea+++ZW4cfs1cQOp34x3i1kRNMGTmAQeiNob5ov5OhCE8r8ckeu6Gfvzz+Tz3AenpSQtT79/8r0X1aX4XD7PeHd6OsblnH72ufDHDCmVe9oz+RK/c+Y9DpLhz10n0waOwDnnTGeZVrhfTC0ffvjxIYQwxB7LIoxcmG+eAqB8fL6YzyaeO43I9cMTYgAoFeI6mXOuIYF5DsnMNRqRJTlTAFk4wm8ImMQ57/Gb75HzexA+R3+7wQy14/YUE8/wTq5DrjtL/VCd9b/ay30ptbJfd0TgRGxls/09SXk2UJx/+iS2lle8F/qg2telTERTAhmyOT2RZtCWDBNVgxloCdaJ00N4wMawz7DmQf9rMsFDOjh1cpLeiQmxZ5fVQtZFi+qBer6XTAJlnQPXLRF2nTF2lYlTbXGVPbTXo0UM6U/+mT8Xr7z6enRXBrxFErOmGoKHeAb6pL9BGZgXVNE72EpFJ1rriyR5xoHTUlLVU9tyyucZB09LichPTyffy+UZfs1MKj6Xz+n/FyU7CU95h3Tym/m366nzFLP9mK6Kz+f6kMC94jMwcBIw5HemFXKGNXAvwpwyuM8xJ4dkxqOMmsuLEAaBFMk8SMP5AJmPkSkUNZYO5/dJAOaOzR+EACFaMr9x7vBsLi9nEoyG81xWsdHFBSYZIPymzEzsJ+vCM1zPK7LytWIqEngug+mvHnuW2GI/NaZ8imSiLnW33qgJ0aUh8Hy9FocEFJAtui9NaEmwXJqZjeqGmNVeLVgbD1MjAmx3b7eZFbuAqBbJdqKD9JM6OQyTqlbq6Il9URbj764PldR1zksiKJ41E9xhAg6DWYK56gwyMbatbtWzeFnFLKV+74jI2ch+TWZNTRoJ66qXVldlb295Vt/lW7fjL/6H/1EcYia04Z/p9oo69pzDr8B30Tgon9VNMA4YCnVKoZeFaIKXl2l6aPVYncz9Rcp9khL1Tb+PrlOe4EzimyT1JP850UZS89apqdi3xe9xnvOLUsZ10kkcgchflE4+W0xmvk1nX/G5k+8Uv5vvwKhzfbmecZRjvp6P2YwF3jyT4UdqWV5ePeQlE58QB4Ik83t+ft4Pg5gQPzPPOIcZ4FjBeWPOrlwkZJ4ZGBjwB+jwz3CcQgP5XWww3yXlypPyOYf0+vMEmzPP5W/lcnODhfbPvZNTfpecOxlAZUT1ih79sU85nmxWZKHqEv4KtxFq/OHOdrTvipHItq6LkAgVVV2Zi/rGvOz5DW/lRNlMhIDggSWRZ8F/OxczYeCrOGyL3e09wbrXWgvaw46kLxNgIKIa8eEhPmqFra020D7qzZTTnWaQRjao391Rn2LvC8fwkq+LCXVXBmP07NkYP3cuzl28FD2stusfjG2PBkgt1zdYSUc4ZdbFs/1dKl+Ihc0vLcDr0SFyEb6Kt1aQhwiP4NY8kkmn9WcmctLJ+yffK15TdfSyTz83nSwz5xelDEdSPpISTiQT84+TeP+0ckknrxfve6SlcJ36Fc+LR+Cd88lnW/b2pCwKASFUCKzIJTLB5Q7jhcwQ+A33zs/mDshHF65bONR4vwhkkDSn/H4+wiRI+Tfp+JnjBudc/M1zfAsiz4nG4nCS0atn0rX8HqlYRpHI3T57KVWWzlMdEsNISzCRZnpev5nuSfhf1GmG+nZq29GorknKV6OE061DDA5GoT9U6IYYxIwk/ppU5UXZwpvSovheX2+P91CHeXR2tnnDfmrH7ic40SBeptDqo5ZqrWoTk2q4xoqxDdnXm8z951ssdhFi4vhjBlp7uSfOX7kuO/uVGBqbiH3Z0C3SfnrwHUh6WjojRXHs6T00DGaseSTC4BfSqK1oCtnJp4oYb4oIlVMRjqf1JYlACKTj/j2+h2ZG4lox64oKTzj2s1KxvOfLeHEq4kNOnH+eJP+8xPdOlnUynfbNlBJcSdwrwjnhdSJwMnAG78n5Xn625e7dTw+RzAyhMVyVZ7ElyZNUw+JLyQmUiMkRKguJZ/W/jvyC8zYBCnCbR54xovrnZ4F+2u/ja89z2pzzb56jXpmpcC0BIiFl89Gjd0j5vdzGYjlGUKSa2yyiR6/e0zdF3PtCdjYtZLEGETgYagNp95r2NZNZ2vWZNJ6t380OM8R0ysYUupHqxX2ehSG27sXW+mw8fng3ZmanoyyJz04uVJ6QQxA7pkJVjAEJj4Rl3TtOsAERb9/ImKeUMozHfAQ84QdiVNjYTD0NPUvMMcnhqIqh9lT6o0NlO2gVcFJPsV85NbajT5lVUVxnA38SWpEqpLbpqHepP8Nx9g8oY/9zbpjp3fQO/6V+zOf4EnLKfZyPvEvi98lricjTtZPpZDn5yPOcH+HkKYn7GTdO4si/iiQvppPl5vqdvE46KdRImQ6zQDqmywRrcvE6qWVlZcVvc6MIGHJG9HTt+Do5fdi3jhLXSene8+UVExX846Rk3xxXvpioZ64r384p1wXt4ygV6sNZEwD875TfIeVyj4jebc8M4fhZZ/6a72Upz/OfybyXntLzlKUjWe/CDLzTp95FK2DOONoNG/U3iPih666PGI+3HRKDSXVkjXFa+01b/ZxUb0wD7wQj4ibqKGTcFKCui+lMGc2AP/sJmuVlAjVC8bx/FVNqBUml+meCQzrqP5UPI+Bfah/tTC9AOMclHsGteeSbGV4Z9jlTph2VzZTfIaVzcurZo+d0UFFHbTotpZmYx+UVy01lkpr0QPmYS64j17jPeb7LPZglt47bme4fJz5x8lpO4MWLEvChjxMepudoGxlYF+HTUq1W/YvK5pTPi43MAM85fyQ/m4858e7n3fvjpLyo/7SUEYBUfIZzMnX9eVJ+Nx+pO+VmRON3Ebi53Pyd4/dB7ueJnJSPOeUycnmgBfuAQez5OhlbHtUYrYt6AH8yBJ3P/TbSV+d8B5U7j0xAvNkGLuDcUUK99ztNOOY2+16zTael3J7c9vxsPs/tKl4j85Y+cXQ9p3xOW4v1oS75N/U/7R3S553zfq7vaYm6kvJ7xfeLJiApl3PyyDvUMSczgNMA/nOk4vdPJu6RM37w/SKRF99smZ+fP/p9WoWL13ImZaTPqfgc6eS7xXTy98+bcEL9cSR58fizEs+dfJZyc3upe0bczOhI+b38LvVM3Px5Aj/Zdp7PHZXeVZadTSy0PGOJ60SrgaAZ7jz+xskjGTg0l+M2Ox11WxftOPRzp4B/X2YIdctwzG0mnaxzMRXvUY+cSc+36/n7vKVPHF0vHkk4cim7CPdcL3wIxVR87+c5f1H6We8W2/oimOTrx/d1/Bwid3tekF70DRL3qFeGMb+BFVkQLhB5xP8D+jxlTbbpClcAAAAASUVORK5CYII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Picture 23" descr="https://encrypted-tbn0.gstatic.com/images?q=tbn:ANd9GcRRY5WBIotOFS_n-8N9HRNTVOv9yRNlAHqOYMdva14UUVamySY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53145"/>
            <a:ext cx="4476216" cy="2951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5" name="Line 6"/>
          <p:cNvSpPr>
            <a:spLocks noChangeShapeType="1"/>
          </p:cNvSpPr>
          <p:nvPr/>
        </p:nvSpPr>
        <p:spPr bwMode="auto">
          <a:xfrm>
            <a:off x="513763" y="872756"/>
            <a:ext cx="7932737" cy="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6592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588963" y="-104775"/>
            <a:ext cx="8229600" cy="10668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tx2"/>
                </a:solidFill>
                <a:latin typeface="Cambria" pitchFamily="-110" charset="0"/>
                <a:ea typeface="ＭＳ Ｐゴシック" pitchFamily="-110" charset="-128"/>
              </a:rPr>
              <a:t>Meet </a:t>
            </a:r>
            <a:r>
              <a:rPr lang="en-US" b="1" dirty="0" smtClean="0">
                <a:solidFill>
                  <a:schemeClr val="tx2"/>
                </a:solidFill>
                <a:latin typeface="Cambria" pitchFamily="-110" charset="0"/>
                <a:ea typeface="ＭＳ Ｐゴシック" pitchFamily="-110" charset="-128"/>
              </a:rPr>
              <a:t>the BFREE </a:t>
            </a:r>
            <a:r>
              <a:rPr lang="en-US" b="1" dirty="0">
                <a:solidFill>
                  <a:schemeClr val="tx2"/>
                </a:solidFill>
                <a:latin typeface="Cambria" pitchFamily="-110" charset="0"/>
                <a:ea typeface="ＭＳ Ｐゴシック" pitchFamily="-110" charset="-128"/>
              </a:rPr>
              <a:t>Team!</a:t>
            </a:r>
          </a:p>
        </p:txBody>
      </p:sp>
      <p:pic>
        <p:nvPicPr>
          <p:cNvPr id="9223" name="Picture 13" descr="picture Anderson, Pamela_f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0537" y="1007131"/>
            <a:ext cx="1626452" cy="197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Rectangle 14"/>
          <p:cNvSpPr>
            <a:spLocks noChangeArrowheads="1"/>
          </p:cNvSpPr>
          <p:nvPr/>
        </p:nvSpPr>
        <p:spPr bwMode="auto">
          <a:xfrm>
            <a:off x="383903" y="3039182"/>
            <a:ext cx="204363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500" b="1" dirty="0">
                <a:latin typeface="+mj-lt"/>
                <a:cs typeface="Arial" charset="0"/>
              </a:rPr>
              <a:t>Henry (Hank) Bernstein</a:t>
            </a:r>
          </a:p>
          <a:p>
            <a:pPr algn="ctr"/>
            <a:r>
              <a:rPr lang="en-US" sz="1500" b="1" dirty="0">
                <a:latin typeface="+mj-lt"/>
                <a:cs typeface="Arial" charset="0"/>
              </a:rPr>
              <a:t> DO, MHCM, FAAP</a:t>
            </a:r>
          </a:p>
          <a:p>
            <a:pPr algn="ctr"/>
            <a:r>
              <a:rPr lang="en-US" sz="1500" b="1" dirty="0" smtClean="0">
                <a:solidFill>
                  <a:schemeClr val="tx2"/>
                </a:solidFill>
                <a:latin typeface="+mj-lt"/>
                <a:cs typeface="Arial" charset="0"/>
              </a:rPr>
              <a:t>Principle </a:t>
            </a:r>
            <a:r>
              <a:rPr lang="en-US" sz="1500" b="1" dirty="0">
                <a:solidFill>
                  <a:schemeClr val="tx2"/>
                </a:solidFill>
                <a:latin typeface="+mj-lt"/>
                <a:cs typeface="Arial" charset="0"/>
              </a:rPr>
              <a:t>Investigator</a:t>
            </a:r>
          </a:p>
        </p:txBody>
      </p:sp>
      <p:sp>
        <p:nvSpPr>
          <p:cNvPr id="9229" name="Rectangle 19"/>
          <p:cNvSpPr>
            <a:spLocks noChangeArrowheads="1"/>
          </p:cNvSpPr>
          <p:nvPr/>
        </p:nvSpPr>
        <p:spPr bwMode="auto">
          <a:xfrm>
            <a:off x="3554917" y="3068423"/>
            <a:ext cx="229769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latin typeface="+mj-lt"/>
                <a:cs typeface="Arial" charset="0"/>
              </a:rPr>
              <a:t>Pamela Reichert-Anderson </a:t>
            </a:r>
          </a:p>
          <a:p>
            <a:pPr algn="ctr"/>
            <a:r>
              <a:rPr lang="en-US" sz="1500" b="1" dirty="0">
                <a:latin typeface="+mj-lt"/>
                <a:cs typeface="Arial" charset="0"/>
              </a:rPr>
              <a:t>CLC, MA, RD, CDN</a:t>
            </a:r>
          </a:p>
          <a:p>
            <a:pPr algn="ctr"/>
            <a:r>
              <a:rPr lang="en-US" sz="1500" b="1" dirty="0">
                <a:solidFill>
                  <a:schemeClr val="tx2"/>
                </a:solidFill>
                <a:latin typeface="+mj-lt"/>
                <a:cs typeface="Arial" charset="0"/>
              </a:rPr>
              <a:t>Project Coordinator</a:t>
            </a:r>
          </a:p>
        </p:txBody>
      </p:sp>
      <p:pic>
        <p:nvPicPr>
          <p:cNvPr id="9234" name="Picture 22" descr="Bernstein Hank Photo 201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508" y="1003430"/>
            <a:ext cx="1622425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Line 6"/>
          <p:cNvSpPr>
            <a:spLocks noChangeShapeType="1"/>
          </p:cNvSpPr>
          <p:nvPr/>
        </p:nvSpPr>
        <p:spPr bwMode="auto">
          <a:xfrm>
            <a:off x="576263" y="790575"/>
            <a:ext cx="7932737" cy="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2100184" y="6039518"/>
            <a:ext cx="206693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latin typeface="+mj-lt"/>
                <a:cs typeface="Arial" charset="0"/>
              </a:rPr>
              <a:t>Dawn Kempa</a:t>
            </a:r>
          </a:p>
          <a:p>
            <a:pPr algn="ctr"/>
            <a:r>
              <a:rPr lang="en-US" sz="1500" b="1" dirty="0">
                <a:latin typeface="+mj-lt"/>
                <a:cs typeface="Arial" charset="0"/>
              </a:rPr>
              <a:t>IBCLC, RN</a:t>
            </a:r>
          </a:p>
          <a:p>
            <a:pPr algn="ctr"/>
            <a:r>
              <a:rPr lang="en-US" sz="1500" b="1" dirty="0">
                <a:solidFill>
                  <a:schemeClr val="tx2"/>
                </a:solidFill>
                <a:latin typeface="+mj-lt"/>
                <a:cs typeface="Arial" charset="0"/>
              </a:rPr>
              <a:t>Program Administrator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7" r="9197"/>
          <a:stretch/>
        </p:blipFill>
        <p:spPr>
          <a:xfrm>
            <a:off x="2399431" y="3990364"/>
            <a:ext cx="1468438" cy="19891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2" t="22941" b="33530"/>
          <a:stretch/>
        </p:blipFill>
        <p:spPr>
          <a:xfrm>
            <a:off x="5638800" y="3931528"/>
            <a:ext cx="1376082" cy="1994879"/>
          </a:xfrm>
          <a:prstGeom prst="rect">
            <a:avLst/>
          </a:prstGeom>
        </p:spPr>
      </p:pic>
      <p:sp>
        <p:nvSpPr>
          <p:cNvPr id="43" name="Rectangle 19"/>
          <p:cNvSpPr>
            <a:spLocks noChangeArrowheads="1"/>
          </p:cNvSpPr>
          <p:nvPr/>
        </p:nvSpPr>
        <p:spPr bwMode="auto">
          <a:xfrm>
            <a:off x="5378883" y="5938546"/>
            <a:ext cx="189591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latin typeface="+mj-lt"/>
                <a:cs typeface="Arial" charset="0"/>
              </a:rPr>
              <a:t>Linda </a:t>
            </a:r>
            <a:r>
              <a:rPr lang="en-US" sz="1500" b="1" dirty="0" err="1">
                <a:latin typeface="+mj-lt"/>
                <a:cs typeface="Arial" charset="0"/>
              </a:rPr>
              <a:t>Stopsky</a:t>
            </a:r>
            <a:endParaRPr lang="en-US" sz="1500" b="1" dirty="0">
              <a:latin typeface="+mj-lt"/>
              <a:cs typeface="Arial" charset="0"/>
            </a:endParaRPr>
          </a:p>
          <a:p>
            <a:pPr algn="ctr"/>
            <a:r>
              <a:rPr lang="en-US" sz="1500" b="1" dirty="0">
                <a:latin typeface="+mj-lt"/>
                <a:cs typeface="Arial" charset="0"/>
              </a:rPr>
              <a:t>IBCLC, RN</a:t>
            </a:r>
          </a:p>
          <a:p>
            <a:pPr algn="ctr"/>
            <a:r>
              <a:rPr lang="en-US" sz="1500" b="1" dirty="0">
                <a:solidFill>
                  <a:schemeClr val="tx2"/>
                </a:solidFill>
                <a:latin typeface="+mj-lt"/>
                <a:cs typeface="Arial" charset="0"/>
              </a:rPr>
              <a:t>Program Manager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8" r="23577" b="-1"/>
          <a:stretch/>
        </p:blipFill>
        <p:spPr>
          <a:xfrm rot="5400000">
            <a:off x="6674327" y="1160306"/>
            <a:ext cx="2023014" cy="1626453"/>
          </a:xfrm>
          <a:prstGeom prst="rect">
            <a:avLst/>
          </a:prstGeom>
        </p:spPr>
      </p:pic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6561400" y="3036585"/>
            <a:ext cx="229769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latin typeface="+mj-lt"/>
                <a:cs typeface="Arial" charset="0"/>
              </a:rPr>
              <a:t>Anastasia </a:t>
            </a:r>
            <a:r>
              <a:rPr lang="en-US" sz="1500" b="1" dirty="0" err="1">
                <a:latin typeface="+mj-lt"/>
                <a:cs typeface="Arial" charset="0"/>
              </a:rPr>
              <a:t>Schepers</a:t>
            </a:r>
            <a:endParaRPr lang="en-US" sz="1500" b="1" dirty="0">
              <a:latin typeface="+mj-lt"/>
              <a:cs typeface="Arial" charset="0"/>
            </a:endParaRPr>
          </a:p>
          <a:p>
            <a:pPr algn="ctr"/>
            <a:r>
              <a:rPr lang="en-US" sz="1500" b="1" dirty="0">
                <a:latin typeface="+mj-lt"/>
                <a:cs typeface="Arial" charset="0"/>
              </a:rPr>
              <a:t>MS, RDN, CDN</a:t>
            </a:r>
          </a:p>
          <a:p>
            <a:pPr algn="ctr"/>
            <a:r>
              <a:rPr lang="en-US" sz="1500" b="1" dirty="0">
                <a:solidFill>
                  <a:schemeClr val="tx2"/>
                </a:solidFill>
                <a:latin typeface="+mj-lt"/>
                <a:cs typeface="Arial" charset="0"/>
              </a:rPr>
              <a:t>Project Coordinator</a:t>
            </a:r>
          </a:p>
        </p:txBody>
      </p:sp>
    </p:spTree>
    <p:extLst>
      <p:ext uri="{BB962C8B-B14F-4D97-AF65-F5344CB8AC3E}">
        <p14:creationId xmlns:p14="http://schemas.microsoft.com/office/powerpoint/2010/main" val="160301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588963" y="-104775"/>
            <a:ext cx="8229600" cy="10668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tx2"/>
                </a:solidFill>
                <a:latin typeface="Cambria" pitchFamily="-110" charset="0"/>
                <a:ea typeface="ＭＳ Ｐゴシック" pitchFamily="-110" charset="-128"/>
              </a:rPr>
              <a:t>Meet </a:t>
            </a:r>
            <a:r>
              <a:rPr lang="en-US" b="1" dirty="0" smtClean="0">
                <a:solidFill>
                  <a:schemeClr val="tx2"/>
                </a:solidFill>
                <a:latin typeface="Cambria" pitchFamily="-110" charset="0"/>
                <a:ea typeface="ＭＳ Ｐゴシック" pitchFamily="-110" charset="-128"/>
              </a:rPr>
              <a:t>the BFREE </a:t>
            </a:r>
            <a:r>
              <a:rPr lang="en-US" b="1" dirty="0">
                <a:solidFill>
                  <a:schemeClr val="tx2"/>
                </a:solidFill>
                <a:latin typeface="Cambria" pitchFamily="-110" charset="0"/>
                <a:ea typeface="ＭＳ Ｐゴシック" pitchFamily="-110" charset="-128"/>
              </a:rPr>
              <a:t>Team!</a:t>
            </a:r>
          </a:p>
        </p:txBody>
      </p:sp>
      <p:sp>
        <p:nvSpPr>
          <p:cNvPr id="30" name="Line 6"/>
          <p:cNvSpPr>
            <a:spLocks noChangeShapeType="1"/>
          </p:cNvSpPr>
          <p:nvPr/>
        </p:nvSpPr>
        <p:spPr bwMode="auto">
          <a:xfrm>
            <a:off x="576263" y="790575"/>
            <a:ext cx="7932737" cy="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pic>
        <p:nvPicPr>
          <p:cNvPr id="2" name="Picture 1" descr="IMG_0825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8034" y="3975452"/>
            <a:ext cx="1506858" cy="1982000"/>
          </a:xfrm>
          <a:prstGeom prst="rect">
            <a:avLst/>
          </a:prstGeom>
        </p:spPr>
      </p:pic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5275725" y="6130727"/>
            <a:ext cx="255416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500" b="1" dirty="0">
                <a:latin typeface="+mj-lt"/>
                <a:cs typeface="Arial" charset="0"/>
              </a:rPr>
              <a:t>Tiffany Wang, CLC, BA</a:t>
            </a:r>
          </a:p>
          <a:p>
            <a:pPr algn="ctr"/>
            <a:r>
              <a:rPr lang="en-US" sz="1500" b="1" dirty="0">
                <a:solidFill>
                  <a:schemeClr val="tx2"/>
                </a:solidFill>
                <a:latin typeface="+mj-lt"/>
                <a:cs typeface="Arial" charset="0"/>
              </a:rPr>
              <a:t>Associate Project Coordinator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08"/>
          <a:stretch/>
        </p:blipFill>
        <p:spPr>
          <a:xfrm>
            <a:off x="1665335" y="895351"/>
            <a:ext cx="1828801" cy="2336493"/>
          </a:xfrm>
          <a:prstGeom prst="rect">
            <a:avLst/>
          </a:prstGeom>
        </p:spPr>
      </p:pic>
      <p:sp>
        <p:nvSpPr>
          <p:cNvPr id="32" name="Rectangle 23"/>
          <p:cNvSpPr>
            <a:spLocks noChangeArrowheads="1"/>
          </p:cNvSpPr>
          <p:nvPr/>
        </p:nvSpPr>
        <p:spPr bwMode="auto">
          <a:xfrm>
            <a:off x="1302655" y="3182450"/>
            <a:ext cx="255416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500" b="1" dirty="0" err="1">
                <a:latin typeface="+mj-lt"/>
                <a:cs typeface="Arial" charset="0"/>
              </a:rPr>
              <a:t>Casidhe</a:t>
            </a:r>
            <a:r>
              <a:rPr lang="en-US" sz="1500" b="1" dirty="0">
                <a:latin typeface="+mj-lt"/>
                <a:cs typeface="Arial" charset="0"/>
              </a:rPr>
              <a:t> </a:t>
            </a:r>
            <a:r>
              <a:rPr lang="en-US" sz="1500" b="1" dirty="0" err="1">
                <a:latin typeface="+mj-lt"/>
                <a:cs typeface="Arial" charset="0"/>
              </a:rPr>
              <a:t>Bethancourt</a:t>
            </a:r>
            <a:endParaRPr lang="en-US" sz="1500" b="1" dirty="0">
              <a:latin typeface="+mj-lt"/>
              <a:cs typeface="Arial" charset="0"/>
            </a:endParaRPr>
          </a:p>
          <a:p>
            <a:pPr algn="ctr"/>
            <a:r>
              <a:rPr lang="en-US" sz="1500" b="1" dirty="0">
                <a:latin typeface="+mj-lt"/>
                <a:cs typeface="Arial" charset="0"/>
              </a:rPr>
              <a:t>CLC, BA</a:t>
            </a:r>
          </a:p>
          <a:p>
            <a:pPr algn="ctr"/>
            <a:r>
              <a:rPr lang="en-US" sz="1500" b="1" dirty="0">
                <a:solidFill>
                  <a:schemeClr val="tx2"/>
                </a:solidFill>
                <a:latin typeface="+mj-lt"/>
                <a:cs typeface="Arial" charset="0"/>
              </a:rPr>
              <a:t>Associate Project Coordinator</a:t>
            </a:r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5252537" y="3242831"/>
            <a:ext cx="255416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500" b="1" dirty="0">
                <a:latin typeface="+mj-lt"/>
                <a:cs typeface="Arial" charset="0"/>
              </a:rPr>
              <a:t>Shannon Cleary, BA</a:t>
            </a:r>
          </a:p>
          <a:p>
            <a:pPr algn="ctr"/>
            <a:r>
              <a:rPr lang="en-US" sz="1500" b="1" dirty="0">
                <a:solidFill>
                  <a:schemeClr val="tx2"/>
                </a:solidFill>
                <a:latin typeface="+mj-lt"/>
                <a:cs typeface="Arial" charset="0"/>
              </a:rPr>
              <a:t>Associate Project Coordinator</a:t>
            </a:r>
          </a:p>
        </p:txBody>
      </p:sp>
      <p:sp>
        <p:nvSpPr>
          <p:cNvPr id="36" name="Rectangle 23"/>
          <p:cNvSpPr>
            <a:spLocks noChangeArrowheads="1"/>
          </p:cNvSpPr>
          <p:nvPr/>
        </p:nvSpPr>
        <p:spPr bwMode="auto">
          <a:xfrm>
            <a:off x="1256299" y="6068381"/>
            <a:ext cx="255416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500" b="1" dirty="0">
                <a:latin typeface="+mj-lt"/>
                <a:cs typeface="Arial" charset="0"/>
              </a:rPr>
              <a:t>Ling Jing, BA</a:t>
            </a:r>
          </a:p>
          <a:p>
            <a:pPr algn="ctr"/>
            <a:r>
              <a:rPr lang="en-US" sz="1500" b="1" dirty="0">
                <a:solidFill>
                  <a:schemeClr val="tx2"/>
                </a:solidFill>
                <a:latin typeface="+mj-lt"/>
                <a:cs typeface="Arial" charset="0"/>
              </a:rPr>
              <a:t>Associate Project Coordinator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798" y="4011895"/>
            <a:ext cx="1689874" cy="19545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8"/>
          <a:stretch/>
        </p:blipFill>
        <p:spPr>
          <a:xfrm>
            <a:off x="5603837" y="926174"/>
            <a:ext cx="1815253" cy="228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23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chemeClr val="tx2"/>
                </a:solidFill>
                <a:latin typeface="Cambria" pitchFamily="-65" charset="0"/>
                <a:ea typeface="ＭＳ Ｐゴシック" pitchFamily="-65" charset="-128"/>
              </a:rPr>
              <a:t>Why Promote Breastfeeding?</a:t>
            </a:r>
          </a:p>
        </p:txBody>
      </p:sp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381000" y="838200"/>
            <a:ext cx="54864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8975" lvl="1" indent="-231775">
              <a:buFont typeface="Arial" charset="0"/>
              <a:buChar char="•"/>
            </a:pPr>
            <a:endParaRPr lang="en-US" sz="1000">
              <a:cs typeface="Arial" charset="0"/>
            </a:endParaRPr>
          </a:p>
          <a:p>
            <a:pPr marL="231775" indent="-231775"/>
            <a:endParaRPr lang="en-US" sz="2400" b="1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457200" y="914400"/>
            <a:ext cx="8077200" cy="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6631" name="TextBox 11"/>
          <p:cNvSpPr txBox="1">
            <a:spLocks noChangeArrowheads="1"/>
          </p:cNvSpPr>
          <p:nvPr/>
        </p:nvSpPr>
        <p:spPr bwMode="auto">
          <a:xfrm>
            <a:off x="1295400" y="182880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2" name="TextBox 12"/>
          <p:cNvSpPr txBox="1">
            <a:spLocks noChangeArrowheads="1"/>
          </p:cNvSpPr>
          <p:nvPr/>
        </p:nvSpPr>
        <p:spPr bwMode="auto">
          <a:xfrm>
            <a:off x="609600" y="1976438"/>
            <a:ext cx="51054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/>
              <a:t>Breastfeeding is hypothesized to have a protective effect against obesity later in life.</a:t>
            </a:r>
            <a:r>
              <a:rPr lang="en-US" sz="3200" b="1" baseline="30000" dirty="0"/>
              <a:t>1, 2, 3</a:t>
            </a:r>
            <a:endParaRPr lang="en-US" sz="3200" b="1" dirty="0"/>
          </a:p>
        </p:txBody>
      </p:sp>
      <p:sp>
        <p:nvSpPr>
          <p:cNvPr id="26633" name="TextBox 14"/>
          <p:cNvSpPr txBox="1">
            <a:spLocks noChangeArrowheads="1"/>
          </p:cNvSpPr>
          <p:nvPr/>
        </p:nvSpPr>
        <p:spPr bwMode="auto">
          <a:xfrm>
            <a:off x="152401" y="6172200"/>
            <a:ext cx="76753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Calibri" pitchFamily="-65" charset="0"/>
              <a:buAutoNum type="arabicPeriod"/>
            </a:pPr>
            <a:r>
              <a:rPr lang="en-US" sz="900" dirty="0" err="1"/>
              <a:t>Arenz</a:t>
            </a:r>
            <a:r>
              <a:rPr lang="en-US" sz="900" dirty="0"/>
              <a:t> S, </a:t>
            </a:r>
            <a:r>
              <a:rPr lang="en-US" sz="900" dirty="0" err="1"/>
              <a:t>Ruckerl</a:t>
            </a:r>
            <a:r>
              <a:rPr lang="en-US" sz="900" dirty="0"/>
              <a:t> R, </a:t>
            </a:r>
            <a:r>
              <a:rPr lang="en-US" sz="900" dirty="0" err="1"/>
              <a:t>Koletzko</a:t>
            </a:r>
            <a:r>
              <a:rPr lang="en-US" sz="900" dirty="0"/>
              <a:t> B, von </a:t>
            </a:r>
            <a:r>
              <a:rPr lang="en-US" sz="900" dirty="0" err="1"/>
              <a:t>Kries</a:t>
            </a:r>
            <a:r>
              <a:rPr lang="en-US" sz="900" dirty="0"/>
              <a:t> R. Breastfeeding and childhood obesity—a systematic review. </a:t>
            </a:r>
            <a:r>
              <a:rPr lang="en-US" sz="900" dirty="0" err="1"/>
              <a:t>Int</a:t>
            </a:r>
            <a:r>
              <a:rPr lang="en-US" sz="900" dirty="0"/>
              <a:t> J </a:t>
            </a:r>
            <a:r>
              <a:rPr lang="en-US" sz="900" dirty="0" err="1"/>
              <a:t>Obes</a:t>
            </a:r>
            <a:r>
              <a:rPr lang="en-US" sz="900" dirty="0"/>
              <a:t> </a:t>
            </a:r>
            <a:r>
              <a:rPr lang="en-US" sz="900" dirty="0" err="1"/>
              <a:t>Relat</a:t>
            </a:r>
            <a:r>
              <a:rPr lang="en-US" sz="900" dirty="0"/>
              <a:t> </a:t>
            </a:r>
            <a:r>
              <a:rPr lang="en-US" sz="900" dirty="0" err="1"/>
              <a:t>Metab</a:t>
            </a:r>
            <a:r>
              <a:rPr lang="en-US" sz="900" dirty="0"/>
              <a:t> </a:t>
            </a:r>
            <a:r>
              <a:rPr lang="en-US" sz="900" dirty="0" err="1"/>
              <a:t>Disord</a:t>
            </a:r>
            <a:r>
              <a:rPr lang="en-US" sz="900" dirty="0"/>
              <a:t> 2004;28:1247–1256.</a:t>
            </a:r>
          </a:p>
          <a:p>
            <a:pPr marL="342900" indent="-342900">
              <a:buSzPct val="100000"/>
              <a:buFont typeface="Calibri" pitchFamily="-65" charset="0"/>
              <a:buAutoNum type="arabicPeriod"/>
            </a:pPr>
            <a:r>
              <a:rPr lang="en-US" sz="900" dirty="0"/>
              <a:t>Metzger MW, McDade TW. Breastfeeding as obesity prevention in the United States: a sibling difference model. Am J Hum Biol. 2010;22(3):291–296</a:t>
            </a:r>
          </a:p>
          <a:p>
            <a:pPr marL="342900" indent="-342900">
              <a:buSzPct val="100000"/>
              <a:buFont typeface="Calibri" pitchFamily="-65" charset="0"/>
              <a:buAutoNum type="arabicPeriod"/>
            </a:pPr>
            <a:r>
              <a:rPr lang="en-US" sz="900" dirty="0"/>
              <a:t>Owen CG, Martin RM, </a:t>
            </a:r>
            <a:r>
              <a:rPr lang="en-US" sz="900" dirty="0" err="1"/>
              <a:t>Whincup</a:t>
            </a:r>
            <a:r>
              <a:rPr lang="en-US" sz="900" dirty="0"/>
              <a:t> PH, Smith GD, Cook DG. Effect of infant feeding on the risk of obesity across the life course: a quantitative review of published evidence. Pediatrics. 2005;115(5):1367–1377</a:t>
            </a:r>
          </a:p>
        </p:txBody>
      </p:sp>
      <p:pic>
        <p:nvPicPr>
          <p:cNvPr id="26634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990600"/>
            <a:ext cx="304800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https://www.fabb-benefit.org/wp-content/uploads/2016/03/cohen-1-969x65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5" b="13440"/>
          <a:stretch/>
        </p:blipFill>
        <p:spPr bwMode="auto">
          <a:xfrm>
            <a:off x="7827759" y="6172200"/>
            <a:ext cx="1240042" cy="60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931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2" descr="http://2.bp.blogspot.com/-CAuKsXCpOu4/TuutRK0g4JI/AAAAAAAAA-Y/ecJZ6UW-WiA/s1600/thebreastfedbab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5" r="2000" b="2315"/>
          <a:stretch/>
        </p:blipFill>
        <p:spPr bwMode="auto">
          <a:xfrm>
            <a:off x="723900" y="50248"/>
            <a:ext cx="7810500" cy="677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wic-logo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0" y="6518236"/>
            <a:ext cx="615370" cy="25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2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359" y="62345"/>
            <a:ext cx="6959041" cy="1461655"/>
            <a:chOff x="127559" y="62345"/>
            <a:chExt cx="6959041" cy="146165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012" b="11728"/>
            <a:stretch/>
          </p:blipFill>
          <p:spPr>
            <a:xfrm>
              <a:off x="127559" y="62345"/>
              <a:ext cx="6959041" cy="1461655"/>
            </a:xfrm>
            <a:prstGeom prst="rect">
              <a:avLst/>
            </a:prstGeom>
          </p:spPr>
        </p:pic>
        <p:pic>
          <p:nvPicPr>
            <p:cNvPr id="1028" name="Picture 4" descr="http://northdallasgazette.com/wordpress/wp-content/uploads/2016/02/CDC-logo.gif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949"/>
            <a:stretch/>
          </p:blipFill>
          <p:spPr bwMode="auto">
            <a:xfrm>
              <a:off x="6029593" y="802095"/>
              <a:ext cx="980807" cy="569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230" y="2133600"/>
            <a:ext cx="4385781" cy="3609696"/>
          </a:xfrm>
          <a:prstGeom prst="rect">
            <a:avLst/>
          </a:prstGeom>
        </p:spPr>
      </p:pic>
      <p:pic>
        <p:nvPicPr>
          <p:cNvPr id="11" name="Picture 4" descr="https://www.fabb-benefit.org/wp-content/uploads/2016/03/cohen-1-969x65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5" b="13440"/>
          <a:stretch/>
        </p:blipFill>
        <p:spPr bwMode="auto">
          <a:xfrm>
            <a:off x="7827759" y="6172200"/>
            <a:ext cx="1240042" cy="60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6519446"/>
            <a:ext cx="26445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* Among infants born in 2013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2"/>
          <a:stretch/>
        </p:blipFill>
        <p:spPr>
          <a:xfrm>
            <a:off x="113991" y="2133600"/>
            <a:ext cx="4568239" cy="3609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30286" y="2150301"/>
            <a:ext cx="674914" cy="2118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010401" y="2133600"/>
            <a:ext cx="12954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96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 txBox="1">
            <a:spLocks/>
          </p:cNvSpPr>
          <p:nvPr/>
        </p:nvSpPr>
        <p:spPr>
          <a:xfrm>
            <a:off x="135467" y="92069"/>
            <a:ext cx="8890000" cy="9556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Cambria" pitchFamily="-65" charset="0"/>
                <a:ea typeface="ＭＳ Ｐゴシック" pitchFamily="-65" charset="-128"/>
              </a:rPr>
              <a:t>Creating Breastfeeding Friendly Communities Along the Care Continuum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5809" y="1036070"/>
            <a:ext cx="9091607" cy="3715252"/>
            <a:chOff x="140079" y="1113109"/>
            <a:chExt cx="8885388" cy="3951076"/>
          </a:xfrm>
        </p:grpSpPr>
        <p:grpSp>
          <p:nvGrpSpPr>
            <p:cNvPr id="30" name="Group 29"/>
            <p:cNvGrpSpPr/>
            <p:nvPr/>
          </p:nvGrpSpPr>
          <p:grpSpPr>
            <a:xfrm>
              <a:off x="140079" y="1113109"/>
              <a:ext cx="8885388" cy="3951076"/>
              <a:chOff x="7017" y="999240"/>
              <a:chExt cx="9136983" cy="4062953"/>
            </a:xfrm>
          </p:grpSpPr>
          <p:pic>
            <p:nvPicPr>
              <p:cNvPr id="1026" name="Picture 2" descr="http://longislandengineeringsite.com/wp-content/uploads/2015/09/long-island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465" t="5840" r="5421" b="18464"/>
              <a:stretch/>
            </p:blipFill>
            <p:spPr bwMode="auto">
              <a:xfrm>
                <a:off x="7017" y="999240"/>
                <a:ext cx="9136983" cy="40629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5-Point Star 3"/>
              <p:cNvSpPr/>
              <p:nvPr/>
            </p:nvSpPr>
            <p:spPr>
              <a:xfrm>
                <a:off x="503986" y="3050119"/>
                <a:ext cx="363624" cy="380670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939879" y="2611859"/>
                <a:ext cx="1178088" cy="40389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Glen Cove</a:t>
                </a:r>
              </a:p>
            </p:txBody>
          </p:sp>
          <p:cxnSp>
            <p:nvCxnSpPr>
              <p:cNvPr id="7" name="Straight Connector 6"/>
              <p:cNvCxnSpPr>
                <a:cxnSpLocks/>
                <a:stCxn id="4" idx="0"/>
                <a:endCxn id="5" idx="1"/>
              </p:cNvCxnSpPr>
              <p:nvPr/>
            </p:nvCxnSpPr>
            <p:spPr>
              <a:xfrm flipV="1">
                <a:off x="685798" y="2813808"/>
                <a:ext cx="254081" cy="23631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9" name="5-Point Star 8"/>
              <p:cNvSpPr/>
              <p:nvPr/>
            </p:nvSpPr>
            <p:spPr>
              <a:xfrm>
                <a:off x="2090056" y="3784174"/>
                <a:ext cx="365906" cy="342892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690554" y="3692108"/>
                <a:ext cx="601184" cy="40389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Islip</a:t>
                </a:r>
              </a:p>
            </p:txBody>
          </p:sp>
          <p:cxnSp>
            <p:nvCxnSpPr>
              <p:cNvPr id="11" name="Straight Connector 10"/>
              <p:cNvCxnSpPr>
                <a:cxnSpLocks/>
                <a:stCxn id="10" idx="1"/>
                <a:endCxn id="9" idx="4"/>
              </p:cNvCxnSpPr>
              <p:nvPr/>
            </p:nvCxnSpPr>
            <p:spPr>
              <a:xfrm flipH="1">
                <a:off x="2455962" y="3894057"/>
                <a:ext cx="234592" cy="2109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" name="5-Point Star 13"/>
              <p:cNvSpPr/>
              <p:nvPr/>
            </p:nvSpPr>
            <p:spPr>
              <a:xfrm>
                <a:off x="1704933" y="4028545"/>
                <a:ext cx="368271" cy="357898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36945" y="4398680"/>
                <a:ext cx="1324144" cy="40389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Wyandanch</a:t>
                </a:r>
              </a:p>
            </p:txBody>
          </p:sp>
          <p:cxnSp>
            <p:nvCxnSpPr>
              <p:cNvPr id="16" name="Straight Connector 15"/>
              <p:cNvCxnSpPr>
                <a:cxnSpLocks/>
                <a:stCxn id="15" idx="3"/>
                <a:endCxn id="14" idx="2"/>
              </p:cNvCxnSpPr>
              <p:nvPr/>
            </p:nvCxnSpPr>
            <p:spPr>
              <a:xfrm flipV="1">
                <a:off x="1661089" y="4386442"/>
                <a:ext cx="114177" cy="21418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9" name="5-Point Star 18"/>
              <p:cNvSpPr/>
              <p:nvPr/>
            </p:nvSpPr>
            <p:spPr>
              <a:xfrm>
                <a:off x="5558456" y="2869604"/>
                <a:ext cx="345897" cy="332817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058470" y="2699042"/>
                <a:ext cx="1517947" cy="40389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Southampton</a:t>
                </a:r>
              </a:p>
            </p:txBody>
          </p:sp>
          <p:cxnSp>
            <p:nvCxnSpPr>
              <p:cNvPr id="31" name="Straight Connector 30"/>
              <p:cNvCxnSpPr>
                <a:cxnSpLocks/>
                <a:stCxn id="20" idx="1"/>
                <a:endCxn id="19" idx="0"/>
              </p:cNvCxnSpPr>
              <p:nvPr/>
            </p:nvCxnSpPr>
            <p:spPr>
              <a:xfrm flipH="1" flipV="1">
                <a:off x="5731404" y="2869604"/>
                <a:ext cx="327065" cy="3138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pic>
            <p:nvPicPr>
              <p:cNvPr id="32" name="Picture 2" descr="http://longislandengineeringsite.com/wp-content/uploads/2015/09/long-island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767" t="50963" r="15569" b="35354"/>
              <a:stretch/>
            </p:blipFill>
            <p:spPr bwMode="auto">
              <a:xfrm>
                <a:off x="6375397" y="4327750"/>
                <a:ext cx="1498600" cy="7344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http://longislandengineeringsite.com/wp-content/uploads/2015/09/long-island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767" t="50963" r="15569" b="35354"/>
              <a:stretch/>
            </p:blipFill>
            <p:spPr bwMode="auto">
              <a:xfrm>
                <a:off x="1869574" y="1783458"/>
                <a:ext cx="1498600" cy="7344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http://longislandengineeringsite.com/wp-content/uploads/2015/09/long-island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767" t="50963" r="15569" b="35354"/>
              <a:stretch/>
            </p:blipFill>
            <p:spPr bwMode="auto">
              <a:xfrm>
                <a:off x="3745203" y="1322414"/>
                <a:ext cx="1498600" cy="7344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4" name="Picture 2" descr="http://longislandengineeringsite.com/wp-content/uploads/2015/09/long-island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767" t="50963" r="15569" b="35354"/>
            <a:stretch/>
          </p:blipFill>
          <p:spPr bwMode="auto">
            <a:xfrm>
              <a:off x="3042037" y="1508512"/>
              <a:ext cx="1498600" cy="734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9" name="Picture 4" descr="https://www.fabb-benefit.org/wp-content/uploads/2016/03/cohen-1-969x65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5" b="13440"/>
          <a:stretch/>
        </p:blipFill>
        <p:spPr bwMode="auto">
          <a:xfrm>
            <a:off x="8050492" y="6271658"/>
            <a:ext cx="996143" cy="51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longislandengineeringsite.com/wp-content/uploads/2015/09/long-islan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67" t="50963" r="15569" b="44702"/>
          <a:stretch/>
        </p:blipFill>
        <p:spPr bwMode="auto">
          <a:xfrm>
            <a:off x="50024" y="4694884"/>
            <a:ext cx="9060884" cy="156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12"/>
          <p:cNvSpPr txBox="1">
            <a:spLocks noChangeArrowheads="1"/>
          </p:cNvSpPr>
          <p:nvPr/>
        </p:nvSpPr>
        <p:spPr bwMode="auto">
          <a:xfrm>
            <a:off x="4500641" y="3744419"/>
            <a:ext cx="4544763" cy="237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189" indent="-457189">
              <a:lnSpc>
                <a:spcPct val="150000"/>
              </a:lnSpc>
              <a:buFont typeface="Arial"/>
              <a:buChar char="•"/>
            </a:pPr>
            <a:r>
              <a:rPr lang="en-US" sz="2000" b="1" dirty="0"/>
              <a:t>Obstetric &amp; Pediatric Practices</a:t>
            </a:r>
          </a:p>
          <a:p>
            <a:pPr marL="457189" indent="-457189">
              <a:lnSpc>
                <a:spcPct val="150000"/>
              </a:lnSpc>
              <a:buFont typeface="Arial"/>
              <a:buChar char="•"/>
            </a:pPr>
            <a:r>
              <a:rPr lang="en-US" sz="2000" b="1" dirty="0"/>
              <a:t>Child Care Centers/Day Care Homes </a:t>
            </a:r>
          </a:p>
          <a:p>
            <a:pPr marL="457189" indent="-457189">
              <a:lnSpc>
                <a:spcPct val="150000"/>
              </a:lnSpc>
              <a:buFont typeface="Arial"/>
              <a:buChar char="•"/>
            </a:pPr>
            <a:r>
              <a:rPr lang="en-US" sz="2000" b="1" dirty="0"/>
              <a:t>Work Sites</a:t>
            </a:r>
          </a:p>
          <a:p>
            <a:pPr marL="457189" indent="-457189">
              <a:lnSpc>
                <a:spcPct val="150000"/>
              </a:lnSpc>
              <a:buFont typeface="Arial"/>
              <a:buChar char="•"/>
            </a:pPr>
            <a:r>
              <a:rPr lang="en-US" sz="2000" b="1" dirty="0"/>
              <a:t>Baby Cafes®</a:t>
            </a:r>
          </a:p>
          <a:p>
            <a:pPr marL="457189" indent="-457189">
              <a:lnSpc>
                <a:spcPct val="150000"/>
              </a:lnSpc>
              <a:buFont typeface="Arial"/>
              <a:buChar char="•"/>
            </a:pPr>
            <a:r>
              <a:rPr lang="en-US" sz="2000" b="1" dirty="0"/>
              <a:t>Coalition Partners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40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2647513" y="1834001"/>
            <a:ext cx="3779873" cy="2940009"/>
          </a:xfrm>
          <a:prstGeom prst="roundRect">
            <a:avLst/>
          </a:prstGeom>
          <a:gradFill>
            <a:gsLst>
              <a:gs pos="100000">
                <a:schemeClr val="accent1">
                  <a:lumMod val="110000"/>
                  <a:satMod val="105000"/>
                  <a:tint val="67000"/>
                  <a:alpha val="71000"/>
                </a:schemeClr>
              </a:gs>
              <a:gs pos="10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ln w="28575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18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1600" b="1" dirty="0">
                <a:latin typeface="Times New Roman" charset="0"/>
                <a:ea typeface="Times New Roman" charset="0"/>
                <a:cs typeface="Times New Roman" charset="0"/>
              </a:rPr>
              <a:t>The Breastfeeding Resiliency, Engagement, and Empowerment (BFREE) Coalition</a:t>
            </a:r>
          </a:p>
          <a:p>
            <a:pPr algn="ctr"/>
            <a:endParaRPr lang="en-US" sz="12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Cohen Children’s Medical Center of New York</a:t>
            </a:r>
          </a:p>
          <a:p>
            <a:pPr algn="ctr"/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General Pediatrics</a:t>
            </a:r>
          </a:p>
          <a:p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205704" y="629289"/>
            <a:ext cx="2814095" cy="1400675"/>
          </a:xfrm>
          <a:prstGeom prst="roundRect">
            <a:avLst/>
          </a:prstGeom>
          <a:gradFill>
            <a:gsLst>
              <a:gs pos="100000">
                <a:schemeClr val="accent4">
                  <a:lumMod val="110000"/>
                  <a:satMod val="105000"/>
                  <a:tint val="67000"/>
                  <a:alpha val="71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 w="2857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latin typeface="Times New Roman" charset="0"/>
                <a:ea typeface="Times New Roman" charset="0"/>
                <a:cs typeface="Times New Roman" charset="0"/>
              </a:rPr>
              <a:t>Subcontractors</a:t>
            </a:r>
          </a:p>
          <a:p>
            <a:endParaRPr lang="en-US" sz="500" u="sng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charset="0"/>
                <a:ea typeface="Times New Roman" charset="0"/>
                <a:cs typeface="Times New Roman" charset="0"/>
              </a:rPr>
              <a:t>Child Care Council of Nassau, Inc. 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charset="0"/>
                <a:ea typeface="Times New Roman" charset="0"/>
                <a:cs typeface="Times New Roman" charset="0"/>
              </a:rPr>
              <a:t>Healthy Children Center for Breastfeeding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charset="0"/>
                <a:ea typeface="Times New Roman" charset="0"/>
                <a:cs typeface="Times New Roman" charset="0"/>
              </a:rPr>
              <a:t>Sustainable Long Island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205704" y="4554540"/>
            <a:ext cx="2814096" cy="1617659"/>
          </a:xfrm>
          <a:prstGeom prst="roundRect">
            <a:avLst/>
          </a:prstGeom>
          <a:solidFill>
            <a:srgbClr val="B482DA">
              <a:alpha val="70588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12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1400" b="1" dirty="0">
                <a:latin typeface="Times New Roman" charset="0"/>
                <a:ea typeface="Times New Roman" charset="0"/>
                <a:cs typeface="Times New Roman" charset="0"/>
              </a:rPr>
              <a:t>Day Care Homes / Child Care Centers</a:t>
            </a:r>
          </a:p>
          <a:p>
            <a:endParaRPr lang="en-US" sz="5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1200" b="1" u="sng" dirty="0">
                <a:latin typeface="Times New Roman" charset="0"/>
                <a:ea typeface="Times New Roman" charset="0"/>
                <a:cs typeface="Times New Roman" charset="0"/>
              </a:rPr>
              <a:t>Glen Cove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Child Care Council of Nassau, Inc. </a:t>
            </a:r>
          </a:p>
          <a:p>
            <a:endParaRPr lang="en-US" sz="5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1200" b="1" u="sng" dirty="0">
                <a:latin typeface="Times New Roman" charset="0"/>
                <a:ea typeface="Times New Roman" charset="0"/>
                <a:cs typeface="Times New Roman" charset="0"/>
              </a:rPr>
              <a:t>Islip/ Southampton/ Wyandanch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Child Care Council of Suffolk, Inc. (24)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251" y="3810000"/>
            <a:ext cx="2983098" cy="2971800"/>
          </a:xfrm>
          <a:prstGeom prst="roundRect">
            <a:avLst/>
          </a:prstGeom>
          <a:solidFill>
            <a:srgbClr val="FFFF61">
              <a:alpha val="70588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latin typeface="Times New Roman" charset="0"/>
                <a:ea typeface="Times New Roman" charset="0"/>
                <a:cs typeface="Times New Roman" charset="0"/>
              </a:rPr>
              <a:t>Worksites</a:t>
            </a:r>
            <a:endParaRPr lang="en-US" sz="1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/>
            <a:endParaRPr lang="en-US" sz="5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1050" b="1" u="sng" dirty="0">
                <a:latin typeface="Times New Roman" charset="0"/>
                <a:ea typeface="Times New Roman" charset="0"/>
                <a:cs typeface="Times New Roman" charset="0"/>
              </a:rPr>
              <a:t>Glen Cove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Glen Cove Hospital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Glen Cove YMCA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Long Island Association</a:t>
            </a:r>
          </a:p>
          <a:p>
            <a:r>
              <a:rPr lang="en-US" sz="1050" b="1" u="sng" dirty="0">
                <a:latin typeface="Times New Roman" charset="0"/>
                <a:ea typeface="Times New Roman" charset="0"/>
                <a:cs typeface="Times New Roman" charset="0"/>
              </a:rPr>
              <a:t>Islip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Bayport – Blue Point Chamber of Commerce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Bay Shore Chamber of Commerce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Great South Bay YMCA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Islip Chamber of Commerce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Long Island Association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Southside Hospital</a:t>
            </a:r>
          </a:p>
          <a:p>
            <a:r>
              <a:rPr lang="en-US" sz="1050" b="1" u="sng" dirty="0">
                <a:latin typeface="Times New Roman" charset="0"/>
                <a:ea typeface="Times New Roman" charset="0"/>
                <a:cs typeface="Times New Roman" charset="0"/>
              </a:rPr>
              <a:t>Southampton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East Hampton YMCA (serves Southampton community)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Long Island Association</a:t>
            </a:r>
          </a:p>
          <a:p>
            <a:r>
              <a:rPr lang="en-US" sz="1050" b="1" u="sng" dirty="0">
                <a:latin typeface="Times New Roman" charset="0"/>
                <a:ea typeface="Times New Roman" charset="0"/>
                <a:cs typeface="Times New Roman" charset="0"/>
              </a:rPr>
              <a:t>Wyandanch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Long Island Association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3251" y="50889"/>
            <a:ext cx="2915191" cy="3682911"/>
          </a:xfrm>
          <a:prstGeom prst="roundRect">
            <a:avLst/>
          </a:prstGeom>
          <a:gradFill>
            <a:gsLst>
              <a:gs pos="100000">
                <a:schemeClr val="accent2">
                  <a:satMod val="105000"/>
                  <a:tint val="67000"/>
                  <a:lumMod val="75000"/>
                  <a:lumOff val="25000"/>
                  <a:alpha val="77000"/>
                </a:schemeClr>
              </a:gs>
              <a:gs pos="10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16200000" scaled="1"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latin typeface="Times New Roman" charset="0"/>
                <a:ea typeface="Times New Roman" charset="0"/>
                <a:cs typeface="Times New Roman" charset="0"/>
              </a:rPr>
              <a:t>Clinical Practices</a:t>
            </a:r>
          </a:p>
          <a:p>
            <a:endParaRPr lang="en-US" sz="500" b="1" u="sng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1050" b="1" u="sng" dirty="0">
                <a:latin typeface="Times New Roman" charset="0"/>
                <a:ea typeface="Times New Roman" charset="0"/>
                <a:cs typeface="Times New Roman" charset="0"/>
              </a:rPr>
              <a:t>Glen Cove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Glen Cove Hospital Family Medicine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Glen Cove Hospital OBGYN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Glen Cove Pediatrics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Pediatric Healthcare Solutions</a:t>
            </a:r>
          </a:p>
          <a:p>
            <a:r>
              <a:rPr lang="en-US" sz="1050" b="1" u="sng" dirty="0">
                <a:latin typeface="Times New Roman" charset="0"/>
                <a:ea typeface="Times New Roman" charset="0"/>
                <a:cs typeface="Times New Roman" charset="0"/>
              </a:rPr>
              <a:t>Islip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Contemporary Women’s Care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HRHCare Health Center at Brentwood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Islip OBGYN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Oakdale OBGYN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Southside Hospital Department of Pediatrics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West Islip Pediatrics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Women’s Health &amp; Aesthetics</a:t>
            </a:r>
          </a:p>
          <a:p>
            <a:r>
              <a:rPr lang="en-US" sz="1050" b="1" u="sng" dirty="0">
                <a:latin typeface="Times New Roman" charset="0"/>
                <a:ea typeface="Times New Roman" charset="0"/>
                <a:cs typeface="Times New Roman" charset="0"/>
              </a:rPr>
              <a:t>Southampton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HRHCare Kraus Family Health Center at Southampton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Shinnecock Nation Community Health Program</a:t>
            </a:r>
          </a:p>
          <a:p>
            <a:r>
              <a:rPr lang="en-US" sz="1050" b="1" u="sng" dirty="0">
                <a:latin typeface="Times New Roman" charset="0"/>
                <a:ea typeface="Times New Roman" charset="0"/>
                <a:cs typeface="Times New Roman" charset="0"/>
              </a:rPr>
              <a:t>Wyandanch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HRHCare MLK, Jr. Health Center at Wyandanch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203766" y="76200"/>
            <a:ext cx="2911659" cy="3150622"/>
          </a:xfrm>
          <a:prstGeom prst="roundRect">
            <a:avLst/>
          </a:prstGeom>
          <a:gradFill>
            <a:gsLst>
              <a:gs pos="100000">
                <a:schemeClr val="accent6">
                  <a:alpha val="71000"/>
                  <a:lumMod val="98000"/>
                  <a:lumOff val="2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16200000" scaled="1"/>
          </a:gradFill>
          <a:ln w="2857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latin typeface="Times New Roman" charset="0"/>
                <a:ea typeface="Times New Roman" charset="0"/>
                <a:cs typeface="Times New Roman" charset="0"/>
              </a:rPr>
              <a:t>Partners</a:t>
            </a:r>
          </a:p>
          <a:p>
            <a:pPr algn="ctr"/>
            <a:endParaRPr lang="en-US" sz="5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AAP Nassau Pediatrics Society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Allied Breastfeeding Program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Allied Physicians Group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Community Outreach Health Education Council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Creating Healthy Schools and Communities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Interagency Council of Glen Cove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Le Leche League of New York 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Long Island Dietetic Association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Long Island Health Collaborative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Maternal and Infant Community Health Collaborative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Nassau County Department of Health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Shinnecock Nation Health Services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Suffolk County Bureau of Public Health Nursing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Suffolk County Department of Health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Suffolk Perinatal Coalition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203766" y="3429000"/>
            <a:ext cx="2915191" cy="3333751"/>
          </a:xfrm>
          <a:prstGeom prst="roundRect">
            <a:avLst/>
          </a:prstGeom>
          <a:solidFill>
            <a:srgbClr val="7DDDFF">
              <a:alpha val="71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latin typeface="Times New Roman" charset="0"/>
                <a:ea typeface="Times New Roman" charset="0"/>
                <a:cs typeface="Times New Roman" charset="0"/>
              </a:rPr>
              <a:t>Baby Cafes</a:t>
            </a:r>
          </a:p>
          <a:p>
            <a:pPr algn="ctr"/>
            <a:endParaRPr lang="en-US" sz="5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1050" b="1" u="sng" dirty="0">
                <a:latin typeface="Times New Roman" charset="0"/>
                <a:ea typeface="Times New Roman" charset="0"/>
                <a:cs typeface="Times New Roman" charset="0"/>
              </a:rPr>
              <a:t>Glen Cove</a:t>
            </a:r>
            <a:endParaRPr lang="en-US" sz="105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Glen Cove Public Library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GoHealth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Le Leche League of Queens (serves Glen Cove community)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Nassau County WIC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Planned Parenthood</a:t>
            </a:r>
          </a:p>
          <a:p>
            <a:r>
              <a:rPr lang="en-US" sz="1050" b="1" u="sng" dirty="0">
                <a:latin typeface="Times New Roman" charset="0"/>
                <a:ea typeface="Times New Roman" charset="0"/>
                <a:cs typeface="Times New Roman" charset="0"/>
              </a:rPr>
              <a:t>Islip</a:t>
            </a:r>
            <a:endParaRPr lang="en-US" sz="105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Brentwood WIC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GoHealth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Southside Hospital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First Baptist Church of Bay Shore</a:t>
            </a:r>
          </a:p>
          <a:p>
            <a:r>
              <a:rPr lang="en-US" sz="1050" b="1" u="sng" dirty="0">
                <a:latin typeface="Times New Roman" charset="0"/>
                <a:ea typeface="Times New Roman" charset="0"/>
                <a:cs typeface="Times New Roman" charset="0"/>
              </a:rPr>
              <a:t>Southampton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GoHealth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Le Leche League of Southampton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Southampton WIC</a:t>
            </a:r>
          </a:p>
          <a:p>
            <a:r>
              <a:rPr lang="en-US" sz="1050" b="1" u="sng" dirty="0">
                <a:latin typeface="Times New Roman" charset="0"/>
                <a:ea typeface="Times New Roman" charset="0"/>
                <a:cs typeface="Times New Roman" charset="0"/>
              </a:rPr>
              <a:t>Wyandanch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GoHealth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Wyandanch WIC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40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redslipperdiary.files.wordpress.com/2010/03/question-mark-clou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4" descr="https://www.fabb-benefit.org/wp-content/uploads/2016/03/cohen-1-969x65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5" b="13440"/>
          <a:stretch/>
        </p:blipFill>
        <p:spPr bwMode="auto">
          <a:xfrm>
            <a:off x="7896366" y="6283088"/>
            <a:ext cx="1219201" cy="53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9200" y="4191000"/>
            <a:ext cx="3989846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Questions? Comments? Interested in becoming a part of the coalition?</a:t>
            </a:r>
          </a:p>
          <a:p>
            <a:r>
              <a:rPr lang="en-US" sz="2400" b="1" dirty="0" smtClean="0"/>
              <a:t>Contact Us: </a:t>
            </a:r>
            <a:r>
              <a:rPr lang="en-US" sz="2400" dirty="0" smtClean="0"/>
              <a:t>BFREE@northwell.edu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905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PHIP Mission and Meeting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MISSION</a:t>
            </a:r>
            <a:r>
              <a:rPr lang="en-US" b="1" dirty="0"/>
              <a:t>:</a:t>
            </a:r>
            <a:r>
              <a:rPr lang="en-US" dirty="0"/>
              <a:t> The LIPHIP exists to assist the full spectrum of health and social service providers provide better healthcare, especially in the area of chronic disease, more efficiently and cost-effectively for all Long Islanders through population health activities.  </a:t>
            </a:r>
          </a:p>
          <a:p>
            <a:r>
              <a:rPr lang="en-US" b="1" dirty="0"/>
              <a:t>Meeting Objectives: </a:t>
            </a:r>
            <a:endParaRPr lang="en-US" dirty="0"/>
          </a:p>
          <a:p>
            <a:pPr lvl="0"/>
            <a:r>
              <a:rPr lang="en-US" dirty="0"/>
              <a:t>Describe and understand meeting purpose -collective impact- and history of LIHC establishment</a:t>
            </a:r>
          </a:p>
          <a:p>
            <a:pPr lvl="0"/>
            <a:r>
              <a:rPr lang="en-US" dirty="0"/>
              <a:t>Recognize benefit in focus on evaluation strategies during year three of PHIP funding</a:t>
            </a:r>
          </a:p>
          <a:p>
            <a:pPr lvl="0"/>
            <a:r>
              <a:rPr lang="en-US" dirty="0"/>
              <a:t>Identify current LIHC workgroup projects </a:t>
            </a:r>
          </a:p>
          <a:p>
            <a:pPr lvl="0"/>
            <a:r>
              <a:rPr lang="en-US" dirty="0"/>
              <a:t>Explore integration of physical and behavioral health playing a key role in community improvement strategies</a:t>
            </a:r>
          </a:p>
          <a:p>
            <a:pPr lvl="0"/>
            <a:r>
              <a:rPr lang="en-US" dirty="0"/>
              <a:t>Understand focus of Creating Breastfeeding Communities Program and explore your partnership potential </a:t>
            </a:r>
          </a:p>
          <a:p>
            <a:r>
              <a:rPr lang="en-US" dirty="0"/>
              <a:t>Examine DSRIP and PHIP aligned projects</a:t>
            </a:r>
          </a:p>
        </p:txBody>
      </p:sp>
    </p:spTree>
    <p:extLst>
      <p:ext uri="{BB962C8B-B14F-4D97-AF65-F5344CB8AC3E}">
        <p14:creationId xmlns:p14="http://schemas.microsoft.com/office/powerpoint/2010/main" val="387710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YB_Ho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rot="20770494">
            <a:off x="1618938" y="2824336"/>
            <a:ext cx="5555194" cy="707886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 dirty="0">
                <a:solidFill>
                  <a:srgbClr val="FF0000"/>
                </a:solidFill>
                <a:ea typeface="ＭＳ Ｐゴシック" pitchFamily="-108" charset="-128"/>
                <a:cs typeface="ＭＳ Ｐゴシック" pitchFamily="-108" charset="-128"/>
              </a:rPr>
              <a:t>FeedingYourBaby.org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715000" y="457200"/>
            <a:ext cx="914400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32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 descr="Screen Shot 2014-11-10 at 12.52.05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346"/>
          <a:stretch>
            <a:fillRect/>
          </a:stretch>
        </p:blipFill>
        <p:spPr>
          <a:xfrm>
            <a:off x="297180" y="381000"/>
            <a:ext cx="8465820" cy="1676400"/>
          </a:xfrm>
          <a:prstGeom prst="rect">
            <a:avLst/>
          </a:prstGeom>
        </p:spPr>
      </p:pic>
      <p:pic>
        <p:nvPicPr>
          <p:cNvPr id="9" name="Picture 8" descr="FYB_HowFeed_Breast_Spanish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71827" y="2438400"/>
            <a:ext cx="5667375" cy="3886200"/>
          </a:xfrm>
          <a:prstGeom prst="rect">
            <a:avLst/>
          </a:prstGeom>
        </p:spPr>
      </p:pic>
      <p:pic>
        <p:nvPicPr>
          <p:cNvPr id="10" name="Picture 9" descr="Screen Shot 2014-11-10 at 12.54.40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883" y="2590800"/>
            <a:ext cx="2710921" cy="35814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742518" y="2514600"/>
            <a:ext cx="1020482" cy="4572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9716925">
            <a:off x="7121372" y="3063963"/>
            <a:ext cx="6096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91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 descr="Screen Shot 2014-11-10 at 12.52.05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346"/>
          <a:stretch>
            <a:fillRect/>
          </a:stretch>
        </p:blipFill>
        <p:spPr>
          <a:xfrm>
            <a:off x="297180" y="381000"/>
            <a:ext cx="8465820" cy="1676400"/>
          </a:xfrm>
          <a:prstGeom prst="rect">
            <a:avLst/>
          </a:prstGeom>
        </p:spPr>
      </p:pic>
      <p:pic>
        <p:nvPicPr>
          <p:cNvPr id="9" name="Picture 8" descr="FYB_HowFeed_Breast_Spanish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71827" y="2438400"/>
            <a:ext cx="5667375" cy="3886200"/>
          </a:xfrm>
          <a:prstGeom prst="rect">
            <a:avLst/>
          </a:prstGeom>
        </p:spPr>
      </p:pic>
      <p:pic>
        <p:nvPicPr>
          <p:cNvPr id="10" name="Picture 9" descr="Screen Shot 2014-11-10 at 12.54.40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883" y="2590800"/>
            <a:ext cx="2710921" cy="35814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742518" y="2514600"/>
            <a:ext cx="1020482" cy="4572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9716925">
            <a:off x="7121372" y="3063963"/>
            <a:ext cx="6096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21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" t="2667" r="3827"/>
          <a:stretch/>
        </p:blipFill>
        <p:spPr>
          <a:xfrm>
            <a:off x="304800" y="609600"/>
            <a:ext cx="8482310" cy="5638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20770494">
            <a:off x="1680510" y="3075056"/>
            <a:ext cx="5555194" cy="707886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 dirty="0">
                <a:solidFill>
                  <a:srgbClr val="FF0000"/>
                </a:solidFill>
              </a:rPr>
              <a:t>COMING SOON!</a:t>
            </a:r>
          </a:p>
        </p:txBody>
      </p:sp>
    </p:spTree>
    <p:extLst>
      <p:ext uri="{BB962C8B-B14F-4D97-AF65-F5344CB8AC3E}">
        <p14:creationId xmlns:p14="http://schemas.microsoft.com/office/powerpoint/2010/main" val="4096964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 Kitchen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00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DSRIP Partnership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Nassau-Queens PPS</a:t>
            </a:r>
          </a:p>
          <a:p>
            <a:r>
              <a:rPr lang="en-US" dirty="0" smtClean="0"/>
              <a:t>Suffolk Care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712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May 17, 9:30-11:30am</a:t>
            </a:r>
          </a:p>
          <a:p>
            <a:r>
              <a:rPr lang="en-US" sz="3600" dirty="0" smtClean="0"/>
              <a:t>July 13, 9:30-11:30am</a:t>
            </a:r>
          </a:p>
        </p:txBody>
      </p:sp>
    </p:spTree>
    <p:extLst>
      <p:ext uri="{BB962C8B-B14F-4D97-AF65-F5344CB8AC3E}">
        <p14:creationId xmlns:p14="http://schemas.microsoft.com/office/powerpoint/2010/main" val="76269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62200"/>
            <a:ext cx="8229600" cy="1143000"/>
          </a:xfrm>
        </p:spPr>
        <p:txBody>
          <a:bodyPr/>
          <a:lstStyle/>
          <a:p>
            <a:r>
              <a:rPr lang="en-US" dirty="0" smtClean="0"/>
              <a:t>Questions/Feedback?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61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Impact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0265120"/>
              </p:ext>
            </p:extLst>
          </p:nvPr>
        </p:nvGraphicFramePr>
        <p:xfrm>
          <a:off x="457200" y="1295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6581001"/>
            <a:ext cx="50811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Kania</a:t>
            </a:r>
            <a:r>
              <a:rPr lang="en-US" sz="1200" dirty="0" smtClean="0"/>
              <a:t> </a:t>
            </a:r>
            <a:r>
              <a:rPr lang="en-US" sz="1200" dirty="0"/>
              <a:t>and Kramer, http://www.collaborationforimpact.com/collective-impact/ </a:t>
            </a:r>
          </a:p>
        </p:txBody>
      </p:sp>
    </p:spTree>
    <p:extLst>
      <p:ext uri="{BB962C8B-B14F-4D97-AF65-F5344CB8AC3E}">
        <p14:creationId xmlns:p14="http://schemas.microsoft.com/office/powerpoint/2010/main" val="2247834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ounded Rectangle 7"/>
          <p:cNvSpPr/>
          <p:nvPr/>
        </p:nvSpPr>
        <p:spPr>
          <a:xfrm>
            <a:off x="1905000" y="5715000"/>
            <a:ext cx="5410200" cy="9906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200"/>
            <a:ext cx="8229600" cy="1143000"/>
          </a:xfrm>
        </p:spPr>
        <p:txBody>
          <a:bodyPr/>
          <a:lstStyle/>
          <a:p>
            <a:r>
              <a:rPr lang="en-US" dirty="0" smtClean="0"/>
              <a:t>LIHC/PHIP Establishment and Role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95275" y="1460500"/>
            <a:ext cx="4724400" cy="1574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February 2013</a:t>
            </a:r>
            <a:r>
              <a:rPr lang="en-US" dirty="0"/>
              <a:t>: Voluntarily, stakeholders from across Long </a:t>
            </a:r>
            <a:r>
              <a:rPr lang="en-US" dirty="0" smtClean="0"/>
              <a:t>Island-hospitals convene </a:t>
            </a:r>
            <a:r>
              <a:rPr lang="en-US" dirty="0"/>
              <a:t>to jointly work on Community Health Needs </a:t>
            </a:r>
            <a:r>
              <a:rPr lang="en-US" dirty="0" smtClean="0"/>
              <a:t>Assessments. 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23850" y="3352800"/>
            <a:ext cx="4724400" cy="1295400"/>
          </a:xfrm>
          <a:prstGeom prst="roundRect">
            <a:avLst/>
          </a:prstGeom>
          <a:solidFill>
            <a:srgbClr val="B671C1"/>
          </a:solidFill>
          <a:ln>
            <a:solidFill>
              <a:srgbClr val="B67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September 2014: </a:t>
            </a:r>
            <a:r>
              <a:rPr lang="en-US" dirty="0"/>
              <a:t>New York State Department of Health introduces the Population Health Improvement Program (PHIP). </a:t>
            </a:r>
          </a:p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04800" y="4953000"/>
            <a:ext cx="4724400" cy="1752600"/>
          </a:xfrm>
          <a:prstGeom prst="round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December 2014</a:t>
            </a:r>
            <a:r>
              <a:rPr lang="en-US" dirty="0"/>
              <a:t>: The Long Island Health Collaborative receives funding through the PHIP </a:t>
            </a:r>
            <a:r>
              <a:rPr lang="en-US" dirty="0" smtClean="0"/>
              <a:t>to become the </a:t>
            </a:r>
            <a:r>
              <a:rPr lang="en-US" dirty="0"/>
              <a:t>primary work group associated with carrying out the goals of the PHIP grant.</a:t>
            </a:r>
          </a:p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041900" y="1460500"/>
            <a:ext cx="3962400" cy="2819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/>
              <a:t>Areas of Focus</a:t>
            </a:r>
          </a:p>
          <a:p>
            <a:r>
              <a:rPr lang="en-US" b="1" i="1" dirty="0" smtClean="0"/>
              <a:t>Chronic </a:t>
            </a:r>
            <a:r>
              <a:rPr lang="en-US" b="1" i="1" dirty="0"/>
              <a:t>Disease</a:t>
            </a:r>
            <a:r>
              <a:rPr lang="en-US" dirty="0"/>
              <a:t> </a:t>
            </a:r>
            <a:endParaRPr lang="en-US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Obesity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Preventive </a:t>
            </a:r>
            <a:r>
              <a:rPr lang="en-US" dirty="0"/>
              <a:t>Care and </a:t>
            </a:r>
            <a:r>
              <a:rPr lang="en-US" dirty="0" smtClean="0"/>
              <a:t>Management</a:t>
            </a:r>
          </a:p>
          <a:p>
            <a:pPr algn="ctr"/>
            <a:r>
              <a:rPr lang="en-US" b="1" i="1" dirty="0" smtClean="0"/>
              <a:t>Behavioral Health</a:t>
            </a:r>
            <a:r>
              <a:rPr lang="en-US" dirty="0" smtClean="0"/>
              <a:t> as </a:t>
            </a:r>
            <a:r>
              <a:rPr lang="en-US" dirty="0"/>
              <a:t>an area of overlay within intervention strategies.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80000" y="4279900"/>
            <a:ext cx="39624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LIHC sponsored programs and initiatives belong to LIHC member organizations and follow the collective impact model.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 role of the PHIP team includes convening key players, building consensus, organizing projects and supporting the needs of members as related to population health strategies.</a:t>
            </a:r>
          </a:p>
          <a:p>
            <a:pPr algn="ctr"/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 are here for YOU!</a:t>
            </a:r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962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Meeting Structure</a:t>
            </a:r>
          </a:p>
          <a:p>
            <a:r>
              <a:rPr lang="en-US" dirty="0" smtClean="0"/>
              <a:t>Evaluation Strategies</a:t>
            </a:r>
          </a:p>
          <a:p>
            <a:r>
              <a:rPr lang="en-US" dirty="0" smtClean="0"/>
              <a:t>2017 National Walking Summit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65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workgroup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</a:t>
            </a:r>
          </a:p>
          <a:p>
            <a:r>
              <a:rPr lang="en-US" dirty="0" smtClean="0"/>
              <a:t>Public Education Outreach and Community Engagement</a:t>
            </a:r>
          </a:p>
          <a:p>
            <a:r>
              <a:rPr lang="en-US" dirty="0" smtClean="0"/>
              <a:t>Behavioral Health</a:t>
            </a:r>
          </a:p>
          <a:p>
            <a:r>
              <a:rPr lang="en-US" dirty="0" smtClean="0"/>
              <a:t>Academic Partners</a:t>
            </a:r>
          </a:p>
          <a:p>
            <a:r>
              <a:rPr lang="en-US" dirty="0" smtClean="0"/>
              <a:t>Cultural Competency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91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06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/>
          <p:cNvSpPr/>
          <p:nvPr/>
        </p:nvSpPr>
        <p:spPr>
          <a:xfrm>
            <a:off x="2133600" y="5334000"/>
            <a:ext cx="4724400" cy="137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http://fibromyalgianewstoday.com/wp-content/uploads/2015/03/shutterstock_2435743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4637397" cy="588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53000" y="1349791"/>
            <a:ext cx="40386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Networking, Stretch Break &amp; Sign up for Workgroup Participation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770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8600" y="4211108"/>
            <a:ext cx="1562100" cy="2452224"/>
            <a:chOff x="1143000" y="1688981"/>
            <a:chExt cx="2819400" cy="4425967"/>
          </a:xfrm>
        </p:grpSpPr>
        <p:pic>
          <p:nvPicPr>
            <p:cNvPr id="1028" name="Picture 4" descr="https://www.fabb-benefit.org/wp-content/uploads/2016/03/cohen-1-969x650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75" b="13440"/>
            <a:stretch/>
          </p:blipFill>
          <p:spPr bwMode="auto">
            <a:xfrm>
              <a:off x="1175497" y="4744918"/>
              <a:ext cx="2786903" cy="1370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9" name="Picture 2" descr="https://rarediseasesnetwork.epi.usf.edu/neptune/images/cohen.gif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b="16625"/>
            <a:stretch/>
          </p:blipFill>
          <p:spPr bwMode="auto">
            <a:xfrm>
              <a:off x="1143000" y="1688981"/>
              <a:ext cx="2819400" cy="3165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Rectangle 5"/>
          <p:cNvSpPr/>
          <p:nvPr/>
        </p:nvSpPr>
        <p:spPr>
          <a:xfrm>
            <a:off x="0" y="36512"/>
            <a:ext cx="9144000" cy="39258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76" y="75896"/>
            <a:ext cx="5874124" cy="2514600"/>
          </a:xfrm>
          <a:noFill/>
          <a:ln>
            <a:noFill/>
          </a:ln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Pediatric Obesity Prevention: 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Creating Breastfeeding Friendly Communities</a:t>
            </a:r>
          </a:p>
        </p:txBody>
      </p:sp>
      <p:sp>
        <p:nvSpPr>
          <p:cNvPr id="8198" name="Subtitle 2"/>
          <p:cNvSpPr>
            <a:spLocks noGrp="1"/>
          </p:cNvSpPr>
          <p:nvPr>
            <p:ph type="subTitle" idx="1"/>
          </p:nvPr>
        </p:nvSpPr>
        <p:spPr>
          <a:xfrm>
            <a:off x="2037305" y="4246521"/>
            <a:ext cx="6954295" cy="63176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  <a:latin typeface="+mj-lt"/>
                <a:ea typeface="ＭＳ Ｐゴシック" pitchFamily="-110" charset="-128"/>
                <a:cs typeface="Arial" charset="0"/>
              </a:rPr>
              <a:t>Steven &amp; Alexandra Cohen </a:t>
            </a:r>
            <a:br>
              <a:rPr lang="en-US" sz="2000" b="1" dirty="0">
                <a:solidFill>
                  <a:schemeClr val="bg1"/>
                </a:solidFill>
                <a:latin typeface="+mj-lt"/>
                <a:ea typeface="ＭＳ Ｐゴシック" pitchFamily="-110" charset="-128"/>
                <a:cs typeface="Arial" charset="0"/>
              </a:rPr>
            </a:br>
            <a:r>
              <a:rPr lang="en-US" sz="2000" b="1" dirty="0">
                <a:solidFill>
                  <a:schemeClr val="bg1"/>
                </a:solidFill>
                <a:latin typeface="+mj-lt"/>
                <a:ea typeface="ＭＳ Ｐゴシック" pitchFamily="-110" charset="-128"/>
                <a:cs typeface="Arial" charset="0"/>
              </a:rPr>
              <a:t>Children’</a:t>
            </a:r>
            <a:r>
              <a:rPr lang="en-US" altLang="ja-JP" sz="2000" b="1" dirty="0">
                <a:solidFill>
                  <a:schemeClr val="bg1"/>
                </a:solidFill>
                <a:latin typeface="+mj-lt"/>
                <a:ea typeface="ＭＳ Ｐゴシック" pitchFamily="-110" charset="-128"/>
                <a:cs typeface="Arial" charset="0"/>
              </a:rPr>
              <a:t>s Medical Center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037305" y="4057031"/>
            <a:ext cx="7030495" cy="25146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26" name="Picture 2" descr="https://www.healthunit.com/uploads/img/skin-to-skin-campaig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213238"/>
            <a:ext cx="2291150" cy="34443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751535" y="2743200"/>
            <a:ext cx="4528177" cy="10201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23530" y="5160834"/>
            <a:ext cx="2820445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10000"/>
              </a:spcBef>
              <a:buClr>
                <a:srgbClr val="006666"/>
              </a:buClr>
            </a:pPr>
            <a:r>
              <a:rPr lang="de-DE" sz="1600" dirty="0">
                <a:solidFill>
                  <a:schemeClr val="bg1"/>
                </a:solidFill>
                <a:ea typeface="ＭＳ Ｐゴシック" pitchFamily="-110" charset="-128"/>
              </a:rPr>
              <a:t>Casidhe Bethancourt, CLC, BA</a:t>
            </a:r>
          </a:p>
          <a:p>
            <a:pPr>
              <a:lnSpc>
                <a:spcPct val="90000"/>
              </a:lnSpc>
              <a:spcBef>
                <a:spcPct val="10000"/>
              </a:spcBef>
              <a:buClr>
                <a:srgbClr val="006666"/>
              </a:buClr>
            </a:pPr>
            <a:r>
              <a:rPr lang="de-DE" sz="1600" dirty="0">
                <a:solidFill>
                  <a:schemeClr val="bg1"/>
                </a:solidFill>
                <a:ea typeface="ＭＳ Ｐゴシック" pitchFamily="-110" charset="-128"/>
              </a:rPr>
              <a:t>Shannon Cleary, BA</a:t>
            </a:r>
          </a:p>
          <a:p>
            <a:pPr>
              <a:lnSpc>
                <a:spcPct val="90000"/>
              </a:lnSpc>
              <a:spcBef>
                <a:spcPct val="10000"/>
              </a:spcBef>
              <a:buClr>
                <a:srgbClr val="006666"/>
              </a:buClr>
            </a:pPr>
            <a:r>
              <a:rPr lang="de-DE" sz="1600" dirty="0">
                <a:solidFill>
                  <a:schemeClr val="bg1"/>
                </a:solidFill>
                <a:ea typeface="ＭＳ Ｐゴシック" pitchFamily="-110" charset="-128"/>
              </a:rPr>
              <a:t>Ling Jing, BA</a:t>
            </a:r>
          </a:p>
          <a:p>
            <a:pPr>
              <a:lnSpc>
                <a:spcPct val="90000"/>
              </a:lnSpc>
              <a:spcBef>
                <a:spcPct val="10000"/>
              </a:spcBef>
              <a:buClr>
                <a:srgbClr val="006666"/>
              </a:buClr>
            </a:pPr>
            <a:r>
              <a:rPr lang="de-DE" sz="1600" dirty="0">
                <a:solidFill>
                  <a:schemeClr val="bg1"/>
                </a:solidFill>
                <a:ea typeface="ＭＳ Ｐゴシック" pitchFamily="-110" charset="-128"/>
              </a:rPr>
              <a:t>Tiffany Wang, CLC, BA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2161130" y="5050035"/>
            <a:ext cx="396240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  <a:buClr>
                <a:srgbClr val="006666"/>
              </a:buClr>
            </a:pPr>
            <a:r>
              <a:rPr lang="en-US" sz="1600" dirty="0">
                <a:solidFill>
                  <a:schemeClr val="bg1"/>
                </a:solidFill>
                <a:ea typeface="ＭＳ Ｐゴシック" pitchFamily="-110" charset="-128"/>
              </a:rPr>
              <a:t>Henry (Hank) Bernstein, DO, MHCM, FAAP</a:t>
            </a:r>
          </a:p>
          <a:p>
            <a:pPr>
              <a:lnSpc>
                <a:spcPct val="90000"/>
              </a:lnSpc>
              <a:spcBef>
                <a:spcPct val="10000"/>
              </a:spcBef>
              <a:buClr>
                <a:srgbClr val="006666"/>
              </a:buClr>
            </a:pPr>
            <a:r>
              <a:rPr lang="de-DE" sz="1600" dirty="0">
                <a:solidFill>
                  <a:schemeClr val="bg1"/>
                </a:solidFill>
                <a:ea typeface="ＭＳ Ｐゴシック" pitchFamily="-110" charset="-128"/>
              </a:rPr>
              <a:t>Pamela Reichert-Anderson, CLC, MA, RD, CDN</a:t>
            </a:r>
          </a:p>
          <a:p>
            <a:pPr>
              <a:lnSpc>
                <a:spcPct val="90000"/>
              </a:lnSpc>
              <a:spcBef>
                <a:spcPct val="10000"/>
              </a:spcBef>
              <a:buClr>
                <a:srgbClr val="006666"/>
              </a:buClr>
            </a:pPr>
            <a:r>
              <a:rPr lang="de-DE" sz="1600" dirty="0">
                <a:solidFill>
                  <a:schemeClr val="bg1"/>
                </a:solidFill>
                <a:ea typeface="ＭＳ Ｐゴシック" pitchFamily="-110" charset="-128"/>
              </a:rPr>
              <a:t>Anastasia Schepers, MS, RDN, CDN</a:t>
            </a:r>
          </a:p>
          <a:p>
            <a:pPr>
              <a:lnSpc>
                <a:spcPct val="90000"/>
              </a:lnSpc>
              <a:spcBef>
                <a:spcPct val="10000"/>
              </a:spcBef>
              <a:buClr>
                <a:srgbClr val="006666"/>
              </a:buClr>
            </a:pPr>
            <a:r>
              <a:rPr lang="de-DE" sz="1600" dirty="0">
                <a:solidFill>
                  <a:schemeClr val="bg1"/>
                </a:solidFill>
                <a:ea typeface="ＭＳ Ｐゴシック" pitchFamily="-110" charset="-128"/>
              </a:rPr>
              <a:t>Dawn Kempa, IBCLC, RN</a:t>
            </a:r>
          </a:p>
          <a:p>
            <a:pPr>
              <a:lnSpc>
                <a:spcPct val="90000"/>
              </a:lnSpc>
              <a:spcBef>
                <a:spcPct val="10000"/>
              </a:spcBef>
              <a:buClr>
                <a:srgbClr val="006666"/>
              </a:buClr>
            </a:pPr>
            <a:r>
              <a:rPr lang="de-DE" sz="1600" dirty="0">
                <a:solidFill>
                  <a:schemeClr val="bg1"/>
                </a:solidFill>
                <a:ea typeface="ＭＳ Ｐゴシック" pitchFamily="-110" charset="-128"/>
              </a:rPr>
              <a:t>Linda Stopsky, IBCLC, RN</a:t>
            </a:r>
          </a:p>
        </p:txBody>
      </p:sp>
    </p:spTree>
    <p:extLst>
      <p:ext uri="{BB962C8B-B14F-4D97-AF65-F5344CB8AC3E}">
        <p14:creationId xmlns:p14="http://schemas.microsoft.com/office/powerpoint/2010/main" val="59194056"/>
      </p:ext>
    </p:extLst>
  </p:cSld>
  <p:clrMapOvr>
    <a:masterClrMapping/>
  </p:clrMapOvr>
</p:sld>
</file>

<file path=ppt/theme/theme1.xml><?xml version="1.0" encoding="utf-8"?>
<a:theme xmlns:a="http://schemas.openxmlformats.org/drawingml/2006/main" name="LIPHIP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uffolk Care Collabora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ptA6C1.t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LIPHIP</Template>
  <TotalTime>9614</TotalTime>
  <Words>1078</Words>
  <Application>Microsoft Office PowerPoint</Application>
  <PresentationFormat>On-screen Show (4:3)</PresentationFormat>
  <Paragraphs>222</Paragraphs>
  <Slides>27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LIPHIP</vt:lpstr>
      <vt:lpstr>1_Custom Design</vt:lpstr>
      <vt:lpstr>Suffolk Care Collaborative</vt:lpstr>
      <vt:lpstr>pptA6C1.tmp</vt:lpstr>
      <vt:lpstr> Long Island Population Health Improvement Project (LIPHIP)</vt:lpstr>
      <vt:lpstr>PHIP Mission and Meeting Objectives</vt:lpstr>
      <vt:lpstr>Collective Impact</vt:lpstr>
      <vt:lpstr>LIHC/PHIP Establishment and Role</vt:lpstr>
      <vt:lpstr>Announcements</vt:lpstr>
      <vt:lpstr>Overview of workgroup projects</vt:lpstr>
      <vt:lpstr>Population Health</vt:lpstr>
      <vt:lpstr>PowerPoint Presentation</vt:lpstr>
      <vt:lpstr>Pediatric Obesity Prevention:  Creating Breastfeeding Friendly Communities</vt:lpstr>
      <vt:lpstr>PowerPoint Presentation</vt:lpstr>
      <vt:lpstr>PowerPoint Presentation</vt:lpstr>
      <vt:lpstr>Meet the BFREE Team!</vt:lpstr>
      <vt:lpstr>Meet the BFREE Team!</vt:lpstr>
      <vt:lpstr>Why Promote Breastfeeding?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Benefit Kitchen</vt:lpstr>
      <vt:lpstr>DSRIP Partnership</vt:lpstr>
      <vt:lpstr>Upcoming Meetings</vt:lpstr>
      <vt:lpstr>Questions/Feedback?</vt:lpstr>
    </vt:vector>
  </TitlesOfParts>
  <Company>Healthcare Association of New York State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 Island Population Health Improvement Project (LIPHIP)</dc:title>
  <dc:creator>Admin</dc:creator>
  <cp:lastModifiedBy>Admin</cp:lastModifiedBy>
  <cp:revision>321</cp:revision>
  <cp:lastPrinted>2016-12-14T16:31:58Z</cp:lastPrinted>
  <dcterms:created xsi:type="dcterms:W3CDTF">2015-10-19T13:50:18Z</dcterms:created>
  <dcterms:modified xsi:type="dcterms:W3CDTF">2017-03-13T21:16:35Z</dcterms:modified>
</cp:coreProperties>
</file>